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85" r:id="rId5"/>
    <p:sldId id="316" r:id="rId6"/>
    <p:sldId id="335" r:id="rId7"/>
    <p:sldId id="336" r:id="rId8"/>
    <p:sldId id="278" r:id="rId9"/>
    <p:sldId id="279" r:id="rId10"/>
    <p:sldId id="261" r:id="rId11"/>
    <p:sldId id="325" r:id="rId12"/>
    <p:sldId id="324" r:id="rId13"/>
    <p:sldId id="287" r:id="rId14"/>
    <p:sldId id="326" r:id="rId15"/>
    <p:sldId id="327" r:id="rId16"/>
    <p:sldId id="329" r:id="rId17"/>
    <p:sldId id="332" r:id="rId18"/>
    <p:sldId id="330" r:id="rId19"/>
    <p:sldId id="331" r:id="rId20"/>
    <p:sldId id="328" r:id="rId21"/>
    <p:sldId id="333" r:id="rId22"/>
    <p:sldId id="334" r:id="rId23"/>
    <p:sldId id="266" r:id="rId24"/>
    <p:sldId id="318" r:id="rId25"/>
    <p:sldId id="337" r:id="rId26"/>
    <p:sldId id="338" r:id="rId27"/>
    <p:sldId id="339" r:id="rId28"/>
    <p:sldId id="340" r:id="rId29"/>
    <p:sldId id="259"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0950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D8E4A0-B8CD-406E-8054-DFD3405067F5}" type="datetimeFigureOut">
              <a:rPr lang="pt-BR" smtClean="0"/>
              <a:pPr/>
              <a:t>13/06/2018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E6E7735-B81D-4C35-B2B7-0EA4190C3B8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8E4A0-B8CD-406E-8054-DFD3405067F5}" type="datetimeFigureOut">
              <a:rPr lang="pt-BR" smtClean="0"/>
              <a:pPr/>
              <a:t>13/06/2018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E7735-B81D-4C35-B2B7-0EA4190C3B8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4348" y="2214554"/>
            <a:ext cx="7772400" cy="1470025"/>
          </a:xfrm>
        </p:spPr>
        <p:txBody>
          <a:bodyPr/>
          <a:lstStyle/>
          <a:p>
            <a:r>
              <a:rPr lang="pt-BR" b="1" dirty="0" smtClean="0"/>
              <a:t>ASSEMBLEIA EXTRAORDINARIA</a:t>
            </a:r>
            <a:br>
              <a:rPr lang="pt-BR" b="1" dirty="0" smtClean="0"/>
            </a:br>
            <a:r>
              <a:rPr lang="pt-BR" b="1" dirty="0" smtClean="0"/>
              <a:t>13/06/2018</a:t>
            </a:r>
            <a:endParaRPr lang="pt-BR" b="1" dirty="0"/>
          </a:p>
        </p:txBody>
      </p:sp>
      <p:sp>
        <p:nvSpPr>
          <p:cNvPr id="3" name="Subtítulo 2"/>
          <p:cNvSpPr>
            <a:spLocks noGrp="1"/>
          </p:cNvSpPr>
          <p:nvPr>
            <p:ph type="subTitle" idx="1"/>
          </p:nvPr>
        </p:nvSpPr>
        <p:spPr>
          <a:xfrm>
            <a:off x="1371600" y="3886200"/>
            <a:ext cx="6400800" cy="685808"/>
          </a:xfrm>
        </p:spPr>
        <p:txBody>
          <a:bodyPr>
            <a:noAutofit/>
          </a:bodyPr>
          <a:lstStyle/>
          <a:p>
            <a:r>
              <a:rPr lang="pt-BR"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CONDOMINIO BOSQUE DOS BURITIS</a:t>
            </a:r>
            <a:endParaRPr lang="pt-B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Imagem 3" descr="logo Bosque dos Buritis.png"/>
          <p:cNvPicPr>
            <a:picLocks noChangeAspect="1"/>
          </p:cNvPicPr>
          <p:nvPr/>
        </p:nvPicPr>
        <p:blipFill>
          <a:blip r:embed="rId2"/>
          <a:stretch>
            <a:fillRect/>
          </a:stretch>
        </p:blipFill>
        <p:spPr>
          <a:xfrm>
            <a:off x="2500298" y="500042"/>
            <a:ext cx="3752850" cy="13144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571472" y="428604"/>
          <a:ext cx="7715303" cy="5837407"/>
        </p:xfrm>
        <a:graphic>
          <a:graphicData uri="http://schemas.openxmlformats.org/drawingml/2006/table">
            <a:tbl>
              <a:tblPr/>
              <a:tblGrid>
                <a:gridCol w="3880751"/>
                <a:gridCol w="1231984"/>
                <a:gridCol w="939388"/>
                <a:gridCol w="1663180"/>
              </a:tblGrid>
              <a:tr h="469144">
                <a:tc>
                  <a:txBody>
                    <a:bodyPr/>
                    <a:lstStyle/>
                    <a:p>
                      <a:pPr algn="ctr" fontAlgn="ctr"/>
                      <a:r>
                        <a:rPr lang="pt-BR" sz="1100" b="1" i="0" u="none" strike="noStrike">
                          <a:solidFill>
                            <a:srgbClr val="FFFFFF"/>
                          </a:solidFill>
                          <a:latin typeface="Calibri"/>
                        </a:rPr>
                        <a:t>Empresa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pt-BR" sz="1100" b="1" i="0" u="none" strike="noStrike">
                          <a:solidFill>
                            <a:srgbClr val="FFFFFF"/>
                          </a:solidFill>
                          <a:latin typeface="Calibri"/>
                        </a:rPr>
                        <a:t>Valor Devedor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pt-BR" sz="1100" b="1" i="0" u="none" strike="noStrike">
                          <a:solidFill>
                            <a:srgbClr val="FFFFFF"/>
                          </a:solidFill>
                          <a:latin typeface="Calibri"/>
                        </a:rPr>
                        <a:t>Valor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pt-BR" sz="1100" b="1" i="0" u="none" strike="noStrike">
                          <a:solidFill>
                            <a:srgbClr val="FFFFFF"/>
                          </a:solidFill>
                          <a:latin typeface="Calibri"/>
                        </a:rPr>
                        <a:t>Saldo Remanecente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7821">
                <a:tc>
                  <a:txBody>
                    <a:bodyPr/>
                    <a:lstStyle/>
                    <a:p>
                      <a:pPr algn="l" fontAlgn="b"/>
                      <a:r>
                        <a:rPr lang="pt-BR" sz="1600" b="0" i="0" u="none" strike="noStrike" dirty="0">
                          <a:solidFill>
                            <a:srgbClr val="000000"/>
                          </a:solidFill>
                          <a:latin typeface="Calibri"/>
                        </a:rPr>
                        <a:t>Dividas Meta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252.262,22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33.656,72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218.605,50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21">
                <a:tc>
                  <a:txBody>
                    <a:bodyPr/>
                    <a:lstStyle/>
                    <a:p>
                      <a:pPr algn="l" fontAlgn="b"/>
                      <a:r>
                        <a:rPr lang="pt-BR" sz="1600" b="0" i="0" u="none" strike="noStrike" dirty="0">
                          <a:solidFill>
                            <a:srgbClr val="000000"/>
                          </a:solidFill>
                          <a:latin typeface="Calibri"/>
                        </a:rPr>
                        <a:t>Dividas </a:t>
                      </a:r>
                      <a:r>
                        <a:rPr lang="pt-BR" sz="1600" b="0" i="0" u="none" strike="noStrike" dirty="0" err="1">
                          <a:solidFill>
                            <a:srgbClr val="000000"/>
                          </a:solidFill>
                          <a:latin typeface="Calibri"/>
                        </a:rPr>
                        <a:t>Gentlement</a:t>
                      </a:r>
                      <a:endParaRPr lang="pt-BR" sz="16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70.000,00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7.000,00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63.000,00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495">
                <a:tc>
                  <a:txBody>
                    <a:bodyPr/>
                    <a:lstStyle/>
                    <a:p>
                      <a:pPr algn="l" fontAlgn="b"/>
                      <a:r>
                        <a:rPr lang="pt-BR" sz="1600" b="0" i="0" u="none" strike="noStrike" dirty="0">
                          <a:solidFill>
                            <a:srgbClr val="000000"/>
                          </a:solidFill>
                          <a:latin typeface="Calibri"/>
                        </a:rPr>
                        <a:t>Dividas Prefeitura de </a:t>
                      </a:r>
                      <a:r>
                        <a:rPr lang="pt-BR" sz="1600" b="0" i="0" u="none" strike="noStrike" dirty="0" err="1">
                          <a:solidFill>
                            <a:srgbClr val="000000"/>
                          </a:solidFill>
                          <a:latin typeface="Calibri"/>
                        </a:rPr>
                        <a:t>Goiania</a:t>
                      </a:r>
                      <a:endParaRPr lang="pt-BR" sz="1600" b="0"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31.289,31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31.289,31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21">
                <a:tc>
                  <a:txBody>
                    <a:bodyPr/>
                    <a:lstStyle/>
                    <a:p>
                      <a:pPr algn="l" fontAlgn="b"/>
                      <a:r>
                        <a:rPr lang="pt-BR" sz="1600" b="0" i="0" u="none" strike="noStrike" dirty="0">
                          <a:solidFill>
                            <a:srgbClr val="000000"/>
                          </a:solidFill>
                          <a:latin typeface="Calibri"/>
                        </a:rPr>
                        <a:t>Divida Receita Federal Parcelamentos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12.112,89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11.029,97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1.082,92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144">
                <a:tc>
                  <a:txBody>
                    <a:bodyPr/>
                    <a:lstStyle/>
                    <a:p>
                      <a:pPr algn="l" fontAlgn="b"/>
                      <a:r>
                        <a:rPr lang="pt-BR" sz="1600" b="0" i="0" u="none" strike="noStrike" dirty="0" err="1">
                          <a:solidFill>
                            <a:srgbClr val="000000"/>
                          </a:solidFill>
                          <a:latin typeface="Calibri"/>
                        </a:rPr>
                        <a:t>Eletrolight</a:t>
                      </a:r>
                      <a:r>
                        <a:rPr lang="pt-BR" sz="1600" b="0" i="0" u="none" strike="noStrike" dirty="0">
                          <a:solidFill>
                            <a:srgbClr val="000000"/>
                          </a:solidFill>
                          <a:latin typeface="Calibri"/>
                        </a:rPr>
                        <a:t> (compra de iluminação das quadras)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latin typeface="Calibri"/>
                        </a:rPr>
                        <a:t>900,00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900,00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821">
                <a:tc>
                  <a:txBody>
                    <a:bodyPr/>
                    <a:lstStyle/>
                    <a:p>
                      <a:pPr algn="l" fontAlgn="b"/>
                      <a:r>
                        <a:rPr lang="pt-BR" sz="1600" b="0" i="0" u="none" strike="noStrike">
                          <a:solidFill>
                            <a:srgbClr val="000000"/>
                          </a:solidFill>
                          <a:latin typeface="Calibri"/>
                        </a:rPr>
                        <a:t>Dividas Tecktron</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latin typeface="Calibri"/>
                        </a:rPr>
                        <a:t>122.583,23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122.583,23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495">
                <a:tc>
                  <a:txBody>
                    <a:bodyPr/>
                    <a:lstStyle/>
                    <a:p>
                      <a:pPr algn="l" fontAlgn="b"/>
                      <a:r>
                        <a:rPr lang="pt-BR" sz="1600" b="0" i="0" u="none" strike="noStrike">
                          <a:solidFill>
                            <a:srgbClr val="000000"/>
                          </a:solidFill>
                          <a:latin typeface="Calibri"/>
                        </a:rPr>
                        <a:t>Poda de Arvores do Condomínio Dezembro Jair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1.966,66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1.966,66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26495">
                <a:tc>
                  <a:txBody>
                    <a:bodyPr/>
                    <a:lstStyle/>
                    <a:p>
                      <a:pPr algn="l" fontAlgn="b"/>
                      <a:r>
                        <a:rPr lang="pt-BR" sz="1600" b="0" i="0" u="none" strike="noStrike">
                          <a:solidFill>
                            <a:srgbClr val="000000"/>
                          </a:solidFill>
                          <a:latin typeface="Calibri"/>
                        </a:rPr>
                        <a:t>Poda de Arvores do Condomínio Janeiro Jair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1.966,66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1.966,66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26495">
                <a:tc>
                  <a:txBody>
                    <a:bodyPr/>
                    <a:lstStyle/>
                    <a:p>
                      <a:pPr algn="l" fontAlgn="b"/>
                      <a:r>
                        <a:rPr lang="pt-BR" sz="1600" b="0" i="0" u="none" strike="noStrike">
                          <a:solidFill>
                            <a:srgbClr val="000000"/>
                          </a:solidFill>
                          <a:latin typeface="Calibri"/>
                        </a:rPr>
                        <a:t>Contabilidade mês 06 e 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3.330,80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3.330,80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495">
                <a:tc>
                  <a:txBody>
                    <a:bodyPr/>
                    <a:lstStyle/>
                    <a:p>
                      <a:pPr algn="l" fontAlgn="b"/>
                      <a:r>
                        <a:rPr lang="en-US" sz="1600" b="0" i="0" u="none" strike="noStrike">
                          <a:solidFill>
                            <a:srgbClr val="000000"/>
                          </a:solidFill>
                          <a:latin typeface="Calibri"/>
                        </a:rPr>
                        <a:t>American Clean Mês 10 e 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11.052,55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11.052,55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26495">
                <a:tc>
                  <a:txBody>
                    <a:bodyPr/>
                    <a:lstStyle/>
                    <a:p>
                      <a:pPr algn="l" fontAlgn="b"/>
                      <a:r>
                        <a:rPr lang="pt-BR" sz="1600" b="0" i="0" u="none" strike="noStrike">
                          <a:solidFill>
                            <a:srgbClr val="000000"/>
                          </a:solidFill>
                          <a:latin typeface="Calibri"/>
                        </a:rPr>
                        <a:t>Processo 56488660820148090059*(carta de credito)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10.000,00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dirty="0">
                          <a:solidFill>
                            <a:srgbClr val="000000"/>
                          </a:solidFill>
                          <a:latin typeface="Calibri"/>
                        </a:rPr>
                        <a:t>10.000,00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495">
                <a:tc>
                  <a:txBody>
                    <a:bodyPr/>
                    <a:lstStyle/>
                    <a:p>
                      <a:pPr algn="l" fontAlgn="b"/>
                      <a:r>
                        <a:rPr lang="pt-BR" sz="1600" b="0" i="0" u="none" strike="noStrike">
                          <a:solidFill>
                            <a:srgbClr val="000000"/>
                          </a:solidFill>
                          <a:latin typeface="Calibri"/>
                        </a:rPr>
                        <a:t>Supermecado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242,40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242,40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571472" y="571476"/>
          <a:ext cx="7858180" cy="5715047"/>
        </p:xfrm>
        <a:graphic>
          <a:graphicData uri="http://schemas.openxmlformats.org/drawingml/2006/table">
            <a:tbl>
              <a:tblPr/>
              <a:tblGrid>
                <a:gridCol w="3952617"/>
                <a:gridCol w="1254799"/>
                <a:gridCol w="956785"/>
                <a:gridCol w="1693979"/>
              </a:tblGrid>
              <a:tr h="436263">
                <a:tc>
                  <a:txBody>
                    <a:bodyPr/>
                    <a:lstStyle/>
                    <a:p>
                      <a:pPr algn="l" fontAlgn="b"/>
                      <a:r>
                        <a:rPr lang="pt-BR" sz="1600" b="0" i="0" u="none" strike="noStrike" dirty="0">
                          <a:solidFill>
                            <a:srgbClr val="000000"/>
                          </a:solidFill>
                          <a:latin typeface="Calibri"/>
                        </a:rPr>
                        <a:t>Muro do Fundo que Caiu (Beto) 01/04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a:solidFill>
                            <a:srgbClr val="000000"/>
                          </a:solidFill>
                          <a:latin typeface="Calibri"/>
                        </a:rPr>
                        <a:t>Muro do Fundo que Caiu (Beto) 02/04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a:solidFill>
                            <a:srgbClr val="000000"/>
                          </a:solidFill>
                          <a:latin typeface="Calibri"/>
                        </a:rPr>
                        <a:t>Muro do Fundo que Caiu (Beto) 03/04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a:solidFill>
                            <a:srgbClr val="000000"/>
                          </a:solidFill>
                          <a:latin typeface="Calibri"/>
                        </a:rPr>
                        <a:t>Muro do Fundo que Caiu (Beto) 04/04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3.850,00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a:solidFill>
                            <a:srgbClr val="000000"/>
                          </a:solidFill>
                          <a:latin typeface="Calibri"/>
                        </a:rPr>
                        <a:t>Moto do Lixo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22.451,60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12.036,76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10.414,84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63">
                <a:tc>
                  <a:txBody>
                    <a:bodyPr/>
                    <a:lstStyle/>
                    <a:p>
                      <a:pPr algn="l" fontAlgn="b"/>
                      <a:r>
                        <a:rPr lang="pt-BR" sz="1600" b="0" i="0" u="none" strike="noStrike" dirty="0">
                          <a:solidFill>
                            <a:srgbClr val="000000"/>
                          </a:solidFill>
                          <a:latin typeface="Calibri"/>
                        </a:rPr>
                        <a:t>Jardinagem </a:t>
                      </a:r>
                      <a:r>
                        <a:rPr lang="pt-BR" sz="1600" b="0" i="0" u="none" strike="noStrike" dirty="0" err="1">
                          <a:solidFill>
                            <a:srgbClr val="000000"/>
                          </a:solidFill>
                          <a:latin typeface="Calibri"/>
                        </a:rPr>
                        <a:t>Area</a:t>
                      </a:r>
                      <a:r>
                        <a:rPr lang="pt-BR" sz="1600" b="0" i="0" u="none" strike="noStrike" dirty="0">
                          <a:solidFill>
                            <a:srgbClr val="000000"/>
                          </a:solidFill>
                          <a:latin typeface="Calibri"/>
                        </a:rPr>
                        <a:t> comum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3.000,00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err="1">
                          <a:solidFill>
                            <a:srgbClr val="000000"/>
                          </a:solidFill>
                          <a:latin typeface="Calibri"/>
                        </a:rPr>
                        <a:t>Saneago</a:t>
                      </a:r>
                      <a:r>
                        <a:rPr lang="pt-BR" sz="1600" b="0" i="0" u="none" strike="noStrike" dirty="0">
                          <a:solidFill>
                            <a:srgbClr val="000000"/>
                          </a:solidFill>
                          <a:latin typeface="Calibri"/>
                        </a:rPr>
                        <a:t> Novembro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783,96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783,96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dirty="0" err="1">
                          <a:solidFill>
                            <a:srgbClr val="000000"/>
                          </a:solidFill>
                          <a:latin typeface="Calibri"/>
                        </a:rPr>
                        <a:t>Saneago</a:t>
                      </a:r>
                      <a:r>
                        <a:rPr lang="pt-BR" sz="1600" b="0" i="0" u="none" strike="noStrike" dirty="0">
                          <a:solidFill>
                            <a:srgbClr val="000000"/>
                          </a:solidFill>
                          <a:latin typeface="Calibri"/>
                        </a:rPr>
                        <a:t> Novembro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dirty="0">
                          <a:solidFill>
                            <a:srgbClr val="000000"/>
                          </a:solidFill>
                          <a:latin typeface="Calibri"/>
                        </a:rPr>
                        <a:t>65,30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65,30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c>
                  <a:txBody>
                    <a:bodyPr/>
                    <a:lstStyle/>
                    <a:p>
                      <a:pPr algn="r" fontAlgn="b"/>
                      <a:r>
                        <a:rPr lang="pt-BR" sz="1600" b="0" i="0" u="none" strike="noStrike">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3BC"/>
                    </a:solidFill>
                  </a:tcPr>
                </a:tc>
              </a:tr>
              <a:tr h="436263">
                <a:tc>
                  <a:txBody>
                    <a:bodyPr/>
                    <a:lstStyle/>
                    <a:p>
                      <a:pPr algn="l" fontAlgn="b"/>
                      <a:r>
                        <a:rPr lang="pt-BR" sz="1600" b="0" i="0" u="none" strike="noStrike">
                          <a:solidFill>
                            <a:srgbClr val="000000"/>
                          </a:solidFill>
                          <a:latin typeface="Calibri"/>
                        </a:rPr>
                        <a:t>Emprestimo Luciano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dirty="0">
                          <a:solidFill>
                            <a:srgbClr val="000000"/>
                          </a:solidFill>
                          <a:latin typeface="Calibri"/>
                        </a:rPr>
                        <a:t>21.556,00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a:solidFill>
                            <a:srgbClr val="000000"/>
                          </a:solidFill>
                          <a:latin typeface="Calibri"/>
                        </a:rPr>
                        <a:t>21.556,00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63">
                <a:tc>
                  <a:txBody>
                    <a:bodyPr/>
                    <a:lstStyle/>
                    <a:p>
                      <a:pPr algn="l" fontAlgn="b"/>
                      <a:r>
                        <a:rPr lang="pt-BR" sz="1600" b="0" i="0" u="none" strike="noStrike">
                          <a:solidFill>
                            <a:srgbClr val="000000"/>
                          </a:solidFill>
                          <a:latin typeface="Calibri"/>
                        </a:rPr>
                        <a:t>Emprestimo Luciano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22.327,00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dirty="0">
                          <a:solidFill>
                            <a:srgbClr val="000000"/>
                          </a:solidFill>
                          <a:latin typeface="Calibri"/>
                        </a:rPr>
                        <a:t>22.327,00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63">
                <a:tc>
                  <a:txBody>
                    <a:bodyPr/>
                    <a:lstStyle/>
                    <a:p>
                      <a:pPr algn="l" fontAlgn="b"/>
                      <a:r>
                        <a:rPr lang="pt-BR" sz="1600" b="0" i="0" u="none" strike="noStrike">
                          <a:solidFill>
                            <a:srgbClr val="000000"/>
                          </a:solidFill>
                          <a:latin typeface="Calibri"/>
                        </a:rPr>
                        <a:t>Processo 5519216.20 (penhora da moto honda)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pt-BR" sz="1600" b="0" i="0" u="none" strike="noStrike">
                          <a:solidFill>
                            <a:srgbClr val="000000"/>
                          </a:solidFill>
                          <a:latin typeface="Calibri"/>
                        </a:rPr>
                        <a:t>5.515,81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dirty="0">
                          <a:solidFill>
                            <a:srgbClr val="000000"/>
                          </a:solidFill>
                          <a:latin typeface="Calibri"/>
                        </a:rPr>
                        <a:t>5.515,81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077">
                <a:tc>
                  <a:txBody>
                    <a:bodyPr/>
                    <a:lstStyle/>
                    <a:p>
                      <a:pPr algn="l" fontAlgn="b"/>
                      <a:r>
                        <a:rPr lang="pt-BR" sz="16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pt-BR" sz="16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fontAlgn="b"/>
                      <a:r>
                        <a:rPr lang="pt-BR" sz="1600" b="0" i="0" u="none" strike="noStrike" dirty="0">
                          <a:solidFill>
                            <a:srgbClr val="000000"/>
                          </a:solidFill>
                          <a:latin typeface="Calibri"/>
                        </a:rPr>
                        <a:t>0,00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77">
                <a:tc>
                  <a:txBody>
                    <a:bodyPr/>
                    <a:lstStyle/>
                    <a:p>
                      <a:pPr algn="l" fontAlgn="b"/>
                      <a:r>
                        <a:rPr lang="pt-BR" sz="1600" b="1" i="0" u="none" strike="noStrike">
                          <a:solidFill>
                            <a:srgbClr val="FFFFFF"/>
                          </a:solidFill>
                          <a:latin typeface="Calibri"/>
                        </a:rPr>
                        <a:t>Total de Dividas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pt-BR" sz="1600" b="1" i="0" u="none" strike="noStrike">
                          <a:solidFill>
                            <a:srgbClr val="FFFFFF"/>
                          </a:solidFill>
                          <a:latin typeface="Calibri"/>
                        </a:rPr>
                        <a:t>608.806,39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pt-BR" sz="1600" b="1" i="0" u="none" strike="noStrike">
                          <a:solidFill>
                            <a:srgbClr val="FFFFFF"/>
                          </a:solidFill>
                          <a:latin typeface="Calibri"/>
                        </a:rPr>
                        <a:t>98.200,98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r" fontAlgn="b"/>
                      <a:r>
                        <a:rPr lang="pt-BR" sz="1600" b="1" i="0" u="none" strike="noStrike" dirty="0">
                          <a:solidFill>
                            <a:srgbClr val="FFFFFF"/>
                          </a:solidFill>
                          <a:latin typeface="Calibri"/>
                        </a:rPr>
                        <a:t>510.605,41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500430" y="285728"/>
            <a:ext cx="2194111" cy="714380"/>
          </a:xfrm>
          <a:prstGeom prst="rect">
            <a:avLst/>
          </a:prstGeom>
        </p:spPr>
      </p:pic>
      <p:sp>
        <p:nvSpPr>
          <p:cNvPr id="6" name="Retângulo 5"/>
          <p:cNvSpPr/>
          <p:nvPr/>
        </p:nvSpPr>
        <p:spPr>
          <a:xfrm>
            <a:off x="1714480" y="1928802"/>
            <a:ext cx="5857916" cy="1446550"/>
          </a:xfrm>
          <a:prstGeom prst="rect">
            <a:avLst/>
          </a:prstGeom>
          <a:noFill/>
        </p:spPr>
        <p:txBody>
          <a:bodyPr wrap="square" lIns="91440" tIns="45720" rIns="91440" bIns="45720">
            <a:spAutoFit/>
          </a:bodyPr>
          <a:lstStyle/>
          <a:p>
            <a:pPr algn="ctr"/>
            <a:r>
              <a:rPr lang="pt-BR"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NEGOCIAÇÃO GENTLEMAN</a:t>
            </a:r>
            <a:endParaRPr lang="pt-BR"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286116" y="428604"/>
            <a:ext cx="2194111" cy="714380"/>
          </a:xfrm>
          <a:prstGeom prst="rect">
            <a:avLst/>
          </a:prstGeom>
        </p:spPr>
      </p:pic>
      <p:sp>
        <p:nvSpPr>
          <p:cNvPr id="7" name="CaixaDeTexto 6"/>
          <p:cNvSpPr txBox="1"/>
          <p:nvPr/>
        </p:nvSpPr>
        <p:spPr>
          <a:xfrm>
            <a:off x="1142976" y="2005604"/>
            <a:ext cx="7072362" cy="3139321"/>
          </a:xfrm>
          <a:prstGeom prst="rect">
            <a:avLst/>
          </a:prstGeom>
          <a:noFill/>
        </p:spPr>
        <p:txBody>
          <a:bodyPr wrap="square" rtlCol="0">
            <a:spAutoFit/>
          </a:bodyPr>
          <a:lstStyle/>
          <a:p>
            <a:pPr algn="just">
              <a:buClr>
                <a:srgbClr val="00B050"/>
              </a:buClr>
              <a:buFont typeface="Wingdings" pitchFamily="2" charset="2"/>
              <a:buChar char="ü"/>
            </a:pPr>
            <a:r>
              <a:rPr lang="pt-BR" dirty="0" smtClean="0"/>
              <a:t> Com o intuito de resolver sobre a multa demonstrada na assembléia anterior, onde mostramos que o saldo devedor já estava acumulado em mais de R$ 108.000,00 devido a multa e juros contratuais assinados pela antiga administração, começamos um trabalho árduo de  comunicação com o dono da Gentleman, onde no inicio estava irredutível.</a:t>
            </a:r>
          </a:p>
          <a:p>
            <a:pPr algn="just">
              <a:buClr>
                <a:srgbClr val="00B050"/>
              </a:buClr>
              <a:buFont typeface="Wingdings" pitchFamily="2" charset="2"/>
              <a:buChar char="ü"/>
            </a:pPr>
            <a:endParaRPr lang="pt-BR" dirty="0" smtClean="0"/>
          </a:p>
          <a:p>
            <a:pPr algn="just">
              <a:buClr>
                <a:srgbClr val="00B050"/>
              </a:buClr>
              <a:buFont typeface="Wingdings" pitchFamily="2" charset="2"/>
              <a:buChar char="ü"/>
            </a:pPr>
            <a:r>
              <a:rPr lang="pt-BR" dirty="0" smtClean="0"/>
              <a:t>Após alguns dias de negociação  foi feito um acordo razoável para os dois lados, isto evitando a parte judicial por parte deles.</a:t>
            </a:r>
          </a:p>
          <a:p>
            <a:pPr algn="just">
              <a:buClr>
                <a:srgbClr val="00B050"/>
              </a:buClr>
              <a:buFont typeface="Wingdings" pitchFamily="2" charset="2"/>
              <a:buChar char="ü"/>
            </a:pPr>
            <a:endParaRPr lang="pt-BR" dirty="0" smtClean="0"/>
          </a:p>
          <a:p>
            <a:pPr algn="just">
              <a:buClr>
                <a:srgbClr val="00B050"/>
              </a:buClr>
              <a:buFont typeface="Wingdings" pitchFamily="2" charset="2"/>
              <a:buChar char="ü"/>
            </a:pPr>
            <a:r>
              <a:rPr lang="pt-BR" dirty="0" smtClean="0"/>
              <a:t>Nesta negociação ficou combinado o valor de 10 cheques de R$ 7.000,00.</a:t>
            </a:r>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Acordo Gentleman.png"/>
          <p:cNvPicPr>
            <a:picLocks noChangeAspect="1"/>
          </p:cNvPicPr>
          <p:nvPr/>
        </p:nvPicPr>
        <p:blipFill>
          <a:blip r:embed="rId2"/>
          <a:stretch>
            <a:fillRect/>
          </a:stretch>
        </p:blipFill>
        <p:spPr>
          <a:xfrm>
            <a:off x="2143108" y="0"/>
            <a:ext cx="4715306" cy="713918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sp>
        <p:nvSpPr>
          <p:cNvPr id="6" name="Retângulo 5"/>
          <p:cNvSpPr/>
          <p:nvPr/>
        </p:nvSpPr>
        <p:spPr>
          <a:xfrm>
            <a:off x="1714480" y="2357430"/>
            <a:ext cx="5857916" cy="2585323"/>
          </a:xfrm>
          <a:prstGeom prst="rect">
            <a:avLst/>
          </a:prstGeom>
          <a:noFill/>
        </p:spPr>
        <p:txBody>
          <a:bodyPr wrap="square" lIns="91440" tIns="45720" rIns="91440" bIns="45720">
            <a:spAutoFit/>
          </a:bodyPr>
          <a:lstStyle/>
          <a:p>
            <a:pPr algn="ctr"/>
            <a:r>
              <a:rPr lang="pt-B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LIBERAÇÃO DE ACESSO DA PORTARIA</a:t>
            </a:r>
            <a:endParaRPr lang="pt-B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sp>
        <p:nvSpPr>
          <p:cNvPr id="7" name="CaixaDeTexto 6"/>
          <p:cNvSpPr txBox="1"/>
          <p:nvPr/>
        </p:nvSpPr>
        <p:spPr>
          <a:xfrm>
            <a:off x="714348" y="1857364"/>
            <a:ext cx="8001056" cy="4524315"/>
          </a:xfrm>
          <a:prstGeom prst="rect">
            <a:avLst/>
          </a:prstGeom>
          <a:noFill/>
        </p:spPr>
        <p:txBody>
          <a:bodyPr wrap="square" rtlCol="0">
            <a:spAutoFit/>
          </a:bodyPr>
          <a:lstStyle/>
          <a:p>
            <a:pPr>
              <a:buFont typeface="Wingdings" pitchFamily="2" charset="2"/>
              <a:buChar char="Ø"/>
            </a:pPr>
            <a:r>
              <a:rPr lang="pt-BR" dirty="0" smtClean="0"/>
              <a:t> Todos os acessos a portaria só serão liberados através do aplicativo, ligações não serão mais permitidas.</a:t>
            </a:r>
          </a:p>
          <a:p>
            <a:pPr>
              <a:buFont typeface="Wingdings" pitchFamily="2" charset="2"/>
              <a:buChar char="Ø"/>
            </a:pPr>
            <a:endParaRPr lang="pt-BR" dirty="0" smtClean="0"/>
          </a:p>
          <a:p>
            <a:pPr>
              <a:buFont typeface="Wingdings" pitchFamily="2" charset="2"/>
              <a:buChar char="Ø"/>
            </a:pPr>
            <a:r>
              <a:rPr lang="pt-BR" dirty="0" smtClean="0"/>
              <a:t> Ocorreu e ocorre muitas falhas na portaria por ligações, onde liberações são feitas erradas, não se possui o controle de acesso ao condomínio, qualquer um consegue liberar, inclusive menores, entre outras coisas.</a:t>
            </a:r>
          </a:p>
          <a:p>
            <a:pPr>
              <a:buFont typeface="Wingdings" pitchFamily="2" charset="2"/>
              <a:buChar char="Ø"/>
            </a:pPr>
            <a:endParaRPr lang="pt-BR" dirty="0" smtClean="0"/>
          </a:p>
          <a:p>
            <a:pPr>
              <a:buFont typeface="Wingdings" pitchFamily="2" charset="2"/>
              <a:buChar char="Ø"/>
            </a:pPr>
            <a:r>
              <a:rPr lang="pt-BR" dirty="0" smtClean="0"/>
              <a:t> Nosso Site e aplicativo esta online a muitos anos e agora estamos colocando tudo para funcionar 100%</a:t>
            </a:r>
          </a:p>
          <a:p>
            <a:pPr>
              <a:buFont typeface="Wingdings" pitchFamily="2" charset="2"/>
              <a:buChar char="Ø"/>
            </a:pPr>
            <a:endParaRPr lang="pt-BR" dirty="0" smtClean="0"/>
          </a:p>
          <a:p>
            <a:pPr>
              <a:buFont typeface="Wingdings" pitchFamily="2" charset="2"/>
              <a:buChar char="Ø"/>
            </a:pPr>
            <a:r>
              <a:rPr lang="pt-BR" dirty="0" smtClean="0"/>
              <a:t> Casas que por algum motivo não conseguiram implantar o aplicativo no dia a dia, devem entrar em contato com a administração com sua justificativa e para estas será feito um modelo de acesso individual</a:t>
            </a:r>
          </a:p>
          <a:p>
            <a:pPr>
              <a:buFont typeface="Wingdings" pitchFamily="2" charset="2"/>
              <a:buChar char="Ø"/>
            </a:pPr>
            <a:endParaRPr lang="pt-BR" dirty="0" smtClean="0"/>
          </a:p>
          <a:p>
            <a:pPr>
              <a:buFont typeface="Wingdings" pitchFamily="2" charset="2"/>
              <a:buChar char="Ø"/>
            </a:pPr>
            <a:r>
              <a:rPr lang="pt-BR" dirty="0" smtClean="0"/>
              <a:t> A seguir iremos mostrar como acessar e o que esta disponível em nosso aplicativo:</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pic>
        <p:nvPicPr>
          <p:cNvPr id="59395" name="Picture 3"/>
          <p:cNvPicPr>
            <a:picLocks noChangeAspect="1" noChangeArrowheads="1"/>
          </p:cNvPicPr>
          <p:nvPr/>
        </p:nvPicPr>
        <p:blipFill>
          <a:blip r:embed="rId3"/>
          <a:srcRect/>
          <a:stretch>
            <a:fillRect/>
          </a:stretch>
        </p:blipFill>
        <p:spPr bwMode="auto">
          <a:xfrm>
            <a:off x="-32" y="1142984"/>
            <a:ext cx="9097515" cy="542928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WhatsApp Image 2018-06-13 at 10.47.46.jpeg"/>
          <p:cNvPicPr>
            <a:picLocks noChangeAspect="1"/>
          </p:cNvPicPr>
          <p:nvPr/>
        </p:nvPicPr>
        <p:blipFill>
          <a:blip r:embed="rId2"/>
          <a:stretch>
            <a:fillRect/>
          </a:stretch>
        </p:blipFill>
        <p:spPr>
          <a:xfrm>
            <a:off x="0" y="0"/>
            <a:ext cx="4377333" cy="6858000"/>
          </a:xfrm>
          <a:prstGeom prst="rect">
            <a:avLst/>
          </a:prstGeom>
        </p:spPr>
      </p:pic>
      <p:sp>
        <p:nvSpPr>
          <p:cNvPr id="6" name="Seta para a direita 5"/>
          <p:cNvSpPr/>
          <p:nvPr/>
        </p:nvSpPr>
        <p:spPr>
          <a:xfrm>
            <a:off x="4214810" y="3786190"/>
            <a:ext cx="714380" cy="28575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
        <p:nvSpPr>
          <p:cNvPr id="7" name="Seta para a direita 6"/>
          <p:cNvSpPr/>
          <p:nvPr/>
        </p:nvSpPr>
        <p:spPr>
          <a:xfrm>
            <a:off x="4214810" y="4643446"/>
            <a:ext cx="714380" cy="285752"/>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
        <p:nvSpPr>
          <p:cNvPr id="8" name="CaixaDeTexto 7"/>
          <p:cNvSpPr txBox="1"/>
          <p:nvPr/>
        </p:nvSpPr>
        <p:spPr>
          <a:xfrm>
            <a:off x="5000628" y="3786190"/>
            <a:ext cx="3252878" cy="369332"/>
          </a:xfrm>
          <a:prstGeom prst="rect">
            <a:avLst/>
          </a:prstGeom>
          <a:noFill/>
        </p:spPr>
        <p:txBody>
          <a:bodyPr wrap="none" rtlCol="0">
            <a:spAutoFit/>
          </a:bodyPr>
          <a:lstStyle/>
          <a:p>
            <a:r>
              <a:rPr lang="pt-BR" dirty="0" smtClean="0"/>
              <a:t>NUMERO DA CASA ONDE RESIDE</a:t>
            </a:r>
            <a:endParaRPr lang="pt-BR" dirty="0"/>
          </a:p>
        </p:txBody>
      </p:sp>
      <p:sp>
        <p:nvSpPr>
          <p:cNvPr id="9" name="CaixaDeTexto 8"/>
          <p:cNvSpPr txBox="1"/>
          <p:nvPr/>
        </p:nvSpPr>
        <p:spPr>
          <a:xfrm>
            <a:off x="5000628" y="4631304"/>
            <a:ext cx="3867021" cy="369332"/>
          </a:xfrm>
          <a:prstGeom prst="rect">
            <a:avLst/>
          </a:prstGeom>
          <a:noFill/>
        </p:spPr>
        <p:txBody>
          <a:bodyPr wrap="none" rtlCol="0">
            <a:spAutoFit/>
          </a:bodyPr>
          <a:lstStyle/>
          <a:p>
            <a:r>
              <a:rPr lang="pt-BR" dirty="0" smtClean="0"/>
              <a:t>SENHA QUE FOI PASSADA PELO PORTAL</a:t>
            </a:r>
            <a:endParaRPr lang="pt-BR" dirty="0"/>
          </a:p>
        </p:txBody>
      </p:sp>
      <p:pic>
        <p:nvPicPr>
          <p:cNvPr id="10" name="Imagem 9" descr="google-play-badge.png"/>
          <p:cNvPicPr>
            <a:picLocks noChangeAspect="1"/>
          </p:cNvPicPr>
          <p:nvPr/>
        </p:nvPicPr>
        <p:blipFill>
          <a:blip r:embed="rId3"/>
          <a:stretch>
            <a:fillRect/>
          </a:stretch>
        </p:blipFill>
        <p:spPr>
          <a:xfrm>
            <a:off x="5429256" y="285728"/>
            <a:ext cx="2202723" cy="652459"/>
          </a:xfrm>
          <a:prstGeom prst="rect">
            <a:avLst/>
          </a:prstGeom>
        </p:spPr>
      </p:pic>
      <p:pic>
        <p:nvPicPr>
          <p:cNvPr id="11" name="Imagem 10" descr="app-store-logo.png"/>
          <p:cNvPicPr>
            <a:picLocks noChangeAspect="1"/>
          </p:cNvPicPr>
          <p:nvPr/>
        </p:nvPicPr>
        <p:blipFill>
          <a:blip r:embed="rId4"/>
          <a:stretch>
            <a:fillRect/>
          </a:stretch>
        </p:blipFill>
        <p:spPr>
          <a:xfrm>
            <a:off x="5357818" y="1428736"/>
            <a:ext cx="2357454" cy="69821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WhatsApp Image 2018-06-13 at 10.54.00 (1).jpeg"/>
          <p:cNvPicPr>
            <a:picLocks noChangeAspect="1"/>
          </p:cNvPicPr>
          <p:nvPr/>
        </p:nvPicPr>
        <p:blipFill>
          <a:blip r:embed="rId2"/>
          <a:stretch>
            <a:fillRect/>
          </a:stretch>
        </p:blipFill>
        <p:spPr>
          <a:xfrm>
            <a:off x="-32" y="0"/>
            <a:ext cx="4357718" cy="6858000"/>
          </a:xfrm>
          <a:prstGeom prst="rect">
            <a:avLst/>
          </a:prstGeom>
        </p:spPr>
      </p:pic>
      <p:pic>
        <p:nvPicPr>
          <p:cNvPr id="13" name="Imagem 12" descr="WhatsApp Image 2018-06-13 at 10.54.00.jpeg"/>
          <p:cNvPicPr>
            <a:picLocks noChangeAspect="1"/>
          </p:cNvPicPr>
          <p:nvPr/>
        </p:nvPicPr>
        <p:blipFill>
          <a:blip r:embed="rId3"/>
          <a:stretch>
            <a:fillRect/>
          </a:stretch>
        </p:blipFill>
        <p:spPr>
          <a:xfrm>
            <a:off x="4357686" y="0"/>
            <a:ext cx="4786314"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sp>
        <p:nvSpPr>
          <p:cNvPr id="5" name="CaixaDeTexto 4"/>
          <p:cNvSpPr txBox="1"/>
          <p:nvPr/>
        </p:nvSpPr>
        <p:spPr>
          <a:xfrm>
            <a:off x="179512" y="2048524"/>
            <a:ext cx="8712968" cy="523220"/>
          </a:xfrm>
          <a:prstGeom prst="rect">
            <a:avLst/>
          </a:prstGeom>
          <a:noFill/>
        </p:spPr>
        <p:txBody>
          <a:bodyPr wrap="square" rtlCol="0">
            <a:spAutoFit/>
          </a:bodyPr>
          <a:lstStyle/>
          <a:p>
            <a:pPr algn="just"/>
            <a:r>
              <a:rPr lang="pt-BR" sz="2800" b="1" dirty="0" smtClean="0"/>
              <a:t>	</a:t>
            </a:r>
            <a:r>
              <a:rPr lang="pt-BR" sz="2800" b="1" dirty="0" smtClean="0">
                <a:solidFill>
                  <a:srgbClr val="FF0000"/>
                </a:solidFill>
              </a:rPr>
              <a:t>*</a:t>
            </a:r>
            <a:r>
              <a:rPr lang="pt-BR" sz="2800" b="1" dirty="0" smtClean="0"/>
              <a:t>	Taxa de condomínio 06/2018	</a:t>
            </a:r>
          </a:p>
        </p:txBody>
      </p:sp>
      <p:sp>
        <p:nvSpPr>
          <p:cNvPr id="2" name="Retângulo 1"/>
          <p:cNvSpPr/>
          <p:nvPr/>
        </p:nvSpPr>
        <p:spPr>
          <a:xfrm>
            <a:off x="1071538" y="2477152"/>
            <a:ext cx="7572428" cy="523220"/>
          </a:xfrm>
          <a:prstGeom prst="rect">
            <a:avLst/>
          </a:prstGeom>
        </p:spPr>
        <p:txBody>
          <a:bodyPr wrap="square">
            <a:spAutoFit/>
          </a:bodyPr>
          <a:lstStyle/>
          <a:p>
            <a:pPr algn="just"/>
            <a:r>
              <a:rPr lang="pt-BR" sz="2800" b="1" dirty="0" smtClean="0">
                <a:solidFill>
                  <a:srgbClr val="FF0000"/>
                </a:solidFill>
              </a:rPr>
              <a:t>*</a:t>
            </a:r>
            <a:r>
              <a:rPr lang="pt-BR" sz="2800" b="1" dirty="0">
                <a:solidFill>
                  <a:srgbClr val="FF0000"/>
                </a:solidFill>
              </a:rPr>
              <a:t>	</a:t>
            </a:r>
            <a:r>
              <a:rPr lang="pt-BR" sz="2800" b="1" dirty="0" smtClean="0"/>
              <a:t>Dividas da Gestão Anterior</a:t>
            </a:r>
            <a:r>
              <a:rPr lang="pt-BR" sz="2800" b="1" dirty="0"/>
              <a:t>	</a:t>
            </a:r>
          </a:p>
        </p:txBody>
      </p:sp>
      <p:sp>
        <p:nvSpPr>
          <p:cNvPr id="8" name="Retângulo 7"/>
          <p:cNvSpPr/>
          <p:nvPr/>
        </p:nvSpPr>
        <p:spPr>
          <a:xfrm>
            <a:off x="2571736" y="1214422"/>
            <a:ext cx="3892540" cy="553998"/>
          </a:xfrm>
          <a:prstGeom prst="rect">
            <a:avLst/>
          </a:prstGeom>
        </p:spPr>
        <p:txBody>
          <a:bodyPr wrap="none">
            <a:spAutoFit/>
          </a:bodyPr>
          <a:lstStyle/>
          <a:p>
            <a:pPr algn="ctr"/>
            <a:r>
              <a:rPr lang="pt-BR" sz="3000" b="1" u="sng" dirty="0" smtClean="0">
                <a:effectLst>
                  <a:outerShdw blurRad="38100" dist="38100" dir="2700000" algn="tl">
                    <a:srgbClr val="000000">
                      <a:alpha val="43137"/>
                    </a:srgbClr>
                  </a:outerShdw>
                </a:effectLst>
              </a:rPr>
              <a:t>PAUTA DA ASSEMBLEIA</a:t>
            </a:r>
            <a:endParaRPr lang="pt-BR" sz="3000" b="1" u="sng" dirty="0">
              <a:effectLst>
                <a:outerShdw blurRad="38100" dist="38100" dir="2700000" algn="tl">
                  <a:srgbClr val="000000">
                    <a:alpha val="43137"/>
                  </a:srgbClr>
                </a:outerShdw>
              </a:effectLst>
            </a:endParaRPr>
          </a:p>
        </p:txBody>
      </p:sp>
      <p:sp>
        <p:nvSpPr>
          <p:cNvPr id="14" name="Retângulo 13"/>
          <p:cNvSpPr/>
          <p:nvPr/>
        </p:nvSpPr>
        <p:spPr>
          <a:xfrm>
            <a:off x="1071538" y="3214686"/>
            <a:ext cx="7572428" cy="523220"/>
          </a:xfrm>
          <a:prstGeom prst="rect">
            <a:avLst/>
          </a:prstGeom>
        </p:spPr>
        <p:txBody>
          <a:bodyPr wrap="square">
            <a:spAutoFit/>
          </a:bodyPr>
          <a:lstStyle/>
          <a:p>
            <a:pPr algn="just"/>
            <a:r>
              <a:rPr lang="pt-BR" sz="2800" b="1" dirty="0" smtClean="0">
                <a:solidFill>
                  <a:srgbClr val="FF0000"/>
                </a:solidFill>
              </a:rPr>
              <a:t>*</a:t>
            </a:r>
            <a:r>
              <a:rPr lang="pt-BR" sz="2800" b="1" dirty="0">
                <a:solidFill>
                  <a:srgbClr val="FF0000"/>
                </a:solidFill>
              </a:rPr>
              <a:t>	</a:t>
            </a:r>
            <a:r>
              <a:rPr lang="pt-BR" sz="2800" b="1" dirty="0" smtClean="0"/>
              <a:t>Liberação de Acesso a Portaria</a:t>
            </a:r>
            <a:r>
              <a:rPr lang="pt-BR" sz="2800" b="1" dirty="0"/>
              <a:t>	</a:t>
            </a:r>
          </a:p>
        </p:txBody>
      </p:sp>
      <p:sp>
        <p:nvSpPr>
          <p:cNvPr id="16" name="Retângulo 15"/>
          <p:cNvSpPr/>
          <p:nvPr/>
        </p:nvSpPr>
        <p:spPr>
          <a:xfrm>
            <a:off x="1071538" y="2857496"/>
            <a:ext cx="7572428" cy="523220"/>
          </a:xfrm>
          <a:prstGeom prst="rect">
            <a:avLst/>
          </a:prstGeom>
        </p:spPr>
        <p:txBody>
          <a:bodyPr wrap="square">
            <a:spAutoFit/>
          </a:bodyPr>
          <a:lstStyle/>
          <a:p>
            <a:pPr algn="just"/>
            <a:r>
              <a:rPr lang="pt-BR" sz="2800" b="1" dirty="0" smtClean="0">
                <a:solidFill>
                  <a:srgbClr val="FF0000"/>
                </a:solidFill>
              </a:rPr>
              <a:t>*</a:t>
            </a:r>
            <a:r>
              <a:rPr lang="pt-BR" sz="2800" b="1" dirty="0">
                <a:solidFill>
                  <a:srgbClr val="FF0000"/>
                </a:solidFill>
              </a:rPr>
              <a:t>	</a:t>
            </a:r>
            <a:r>
              <a:rPr lang="pt-BR" sz="2800" b="1" dirty="0" smtClean="0"/>
              <a:t>Negociação Gentleman</a:t>
            </a:r>
            <a:r>
              <a:rPr lang="pt-BR" sz="2800" b="1" dirty="0"/>
              <a:t>	</a:t>
            </a:r>
          </a:p>
        </p:txBody>
      </p:sp>
      <p:sp>
        <p:nvSpPr>
          <p:cNvPr id="18" name="Retângulo 17"/>
          <p:cNvSpPr/>
          <p:nvPr/>
        </p:nvSpPr>
        <p:spPr>
          <a:xfrm>
            <a:off x="1071538" y="3929066"/>
            <a:ext cx="7572428" cy="523220"/>
          </a:xfrm>
          <a:prstGeom prst="rect">
            <a:avLst/>
          </a:prstGeom>
        </p:spPr>
        <p:txBody>
          <a:bodyPr wrap="square">
            <a:spAutoFit/>
          </a:bodyPr>
          <a:lstStyle/>
          <a:p>
            <a:pPr algn="just"/>
            <a:r>
              <a:rPr lang="pt-BR" sz="2800" b="1" dirty="0" smtClean="0">
                <a:solidFill>
                  <a:srgbClr val="FF0000"/>
                </a:solidFill>
              </a:rPr>
              <a:t>*</a:t>
            </a:r>
            <a:r>
              <a:rPr lang="pt-BR" sz="2800" b="1" dirty="0">
                <a:solidFill>
                  <a:srgbClr val="FF0000"/>
                </a:solidFill>
              </a:rPr>
              <a:t>	</a:t>
            </a:r>
            <a:r>
              <a:rPr lang="pt-BR" sz="2800" b="1" dirty="0" smtClean="0"/>
              <a:t>Ações Judiciais</a:t>
            </a:r>
            <a:r>
              <a:rPr lang="pt-BR" sz="2800" b="1" dirty="0"/>
              <a:t>	</a:t>
            </a:r>
          </a:p>
        </p:txBody>
      </p:sp>
      <p:sp>
        <p:nvSpPr>
          <p:cNvPr id="20" name="Retângulo 19"/>
          <p:cNvSpPr/>
          <p:nvPr/>
        </p:nvSpPr>
        <p:spPr>
          <a:xfrm>
            <a:off x="1071538" y="3571876"/>
            <a:ext cx="7572428" cy="523220"/>
          </a:xfrm>
          <a:prstGeom prst="rect">
            <a:avLst/>
          </a:prstGeom>
        </p:spPr>
        <p:txBody>
          <a:bodyPr wrap="square">
            <a:spAutoFit/>
          </a:bodyPr>
          <a:lstStyle/>
          <a:p>
            <a:pPr algn="just"/>
            <a:r>
              <a:rPr lang="pt-BR" sz="2800" b="1" dirty="0" smtClean="0">
                <a:solidFill>
                  <a:srgbClr val="FF0000"/>
                </a:solidFill>
              </a:rPr>
              <a:t>*</a:t>
            </a:r>
            <a:r>
              <a:rPr lang="pt-BR" sz="2800" b="1" dirty="0">
                <a:solidFill>
                  <a:srgbClr val="FF0000"/>
                </a:solidFill>
              </a:rPr>
              <a:t>	</a:t>
            </a:r>
            <a:r>
              <a:rPr lang="pt-BR" sz="2800" b="1" dirty="0" smtClean="0"/>
              <a:t>Festa Junina</a:t>
            </a:r>
            <a:r>
              <a:rPr lang="pt-BR" sz="2800" b="1" dirty="0"/>
              <a:t>	</a:t>
            </a:r>
          </a:p>
        </p:txBody>
      </p:sp>
    </p:spTree>
    <p:extLst>
      <p:ext uri="{BB962C8B-B14F-4D97-AF65-F5344CB8AC3E}">
        <p14:creationId xmlns:p14="http://schemas.microsoft.com/office/powerpoint/2010/main" xmlns="" val="340070369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4" grpId="0"/>
      <p:bldP spid="16" grpId="0"/>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sp>
        <p:nvSpPr>
          <p:cNvPr id="6" name="Retângulo 5"/>
          <p:cNvSpPr/>
          <p:nvPr/>
        </p:nvSpPr>
        <p:spPr>
          <a:xfrm>
            <a:off x="1714480" y="2786058"/>
            <a:ext cx="5857916" cy="923330"/>
          </a:xfrm>
          <a:prstGeom prst="rect">
            <a:avLst/>
          </a:prstGeom>
          <a:noFill/>
        </p:spPr>
        <p:txBody>
          <a:bodyPr wrap="square" lIns="91440" tIns="45720" rIns="91440" bIns="45720">
            <a:spAutoFit/>
          </a:bodyPr>
          <a:lstStyle/>
          <a:p>
            <a:pPr algn="ctr"/>
            <a:r>
              <a:rPr lang="pt-BR"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FESTA JUNINA</a:t>
            </a:r>
            <a:endParaRPr lang="pt-BR"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pic>
        <p:nvPicPr>
          <p:cNvPr id="7" name="Imagem 6" descr="WhatsApp Image 2018-06-02 at 18.38.32.jpeg"/>
          <p:cNvPicPr>
            <a:picLocks noChangeAspect="1"/>
          </p:cNvPicPr>
          <p:nvPr/>
        </p:nvPicPr>
        <p:blipFill>
          <a:blip r:embed="rId3"/>
          <a:stretch>
            <a:fillRect/>
          </a:stretch>
        </p:blipFill>
        <p:spPr>
          <a:xfrm>
            <a:off x="2148473" y="0"/>
            <a:ext cx="4847053"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370134"/>
            <a:ext cx="2194111" cy="714380"/>
          </a:xfrm>
          <a:prstGeom prst="rect">
            <a:avLst/>
          </a:prstGeom>
        </p:spPr>
      </p:pic>
      <p:pic>
        <p:nvPicPr>
          <p:cNvPr id="5" name="Imagem 4" descr="Festa Junina.jpg"/>
          <p:cNvPicPr>
            <a:picLocks noChangeAspect="1"/>
          </p:cNvPicPr>
          <p:nvPr/>
        </p:nvPicPr>
        <p:blipFill>
          <a:blip r:embed="rId3"/>
          <a:stretch>
            <a:fillRect/>
          </a:stretch>
        </p:blipFill>
        <p:spPr>
          <a:xfrm>
            <a:off x="2147873" y="0"/>
            <a:ext cx="4848254" cy="685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sp>
        <p:nvSpPr>
          <p:cNvPr id="5" name="Retângulo 4"/>
          <p:cNvSpPr/>
          <p:nvPr/>
        </p:nvSpPr>
        <p:spPr>
          <a:xfrm>
            <a:off x="1857356" y="2428868"/>
            <a:ext cx="5857916" cy="707886"/>
          </a:xfrm>
          <a:prstGeom prst="rect">
            <a:avLst/>
          </a:prstGeom>
          <a:noFill/>
        </p:spPr>
        <p:txBody>
          <a:bodyPr wrap="square" lIns="91440" tIns="45720" rIns="91440" bIns="45720">
            <a:spAutoFit/>
          </a:bodyPr>
          <a:lstStyle/>
          <a:p>
            <a:pPr algn="ctr"/>
            <a:r>
              <a:rPr lang="pt-BR"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AÇÕES JUDICIAIS</a:t>
            </a:r>
            <a:endParaRPr lang="pt-BR"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sp>
        <p:nvSpPr>
          <p:cNvPr id="4" name="CaixaDeTexto 3"/>
          <p:cNvSpPr txBox="1"/>
          <p:nvPr/>
        </p:nvSpPr>
        <p:spPr>
          <a:xfrm>
            <a:off x="285720" y="1571612"/>
            <a:ext cx="8643998" cy="4801314"/>
          </a:xfrm>
          <a:prstGeom prst="rect">
            <a:avLst/>
          </a:prstGeom>
          <a:solidFill>
            <a:schemeClr val="bg1"/>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pt-BR" dirty="0" smtClean="0"/>
              <a:t> AÇÕES OBRAS:</a:t>
            </a:r>
          </a:p>
          <a:p>
            <a:pPr lvl="1">
              <a:buFont typeface="Wingdings" pitchFamily="2" charset="2"/>
              <a:buChar char="Ø"/>
            </a:pPr>
            <a:endParaRPr lang="pt-BR" dirty="0" smtClean="0"/>
          </a:p>
          <a:p>
            <a:pPr lvl="1" algn="just">
              <a:buFont typeface="Wingdings" pitchFamily="2" charset="2"/>
              <a:buChar char="Ø"/>
            </a:pPr>
            <a:r>
              <a:rPr lang="pt-BR" dirty="0" smtClean="0"/>
              <a:t> Conforme discutido na assembléia passada, todas as obras dentro do condomínio devem possuir projetos, onde devem ser entregues até 5 dias antes do seu inicio à administração do condomínio e comissão para poderem avaliar dentro do regimento interno e legislação pertinente se é autorizada ou não a ser construída.</a:t>
            </a:r>
          </a:p>
          <a:p>
            <a:pPr lvl="1" algn="just">
              <a:buFont typeface="Wingdings" pitchFamily="2" charset="2"/>
              <a:buChar char="Ø"/>
            </a:pPr>
            <a:r>
              <a:rPr lang="pt-BR" dirty="0" smtClean="0"/>
              <a:t> Após esta analise e aprovação por escrito o morador deve possuir as autorizações dos órgãos públicos necessários para realizar este projeto.</a:t>
            </a:r>
          </a:p>
          <a:p>
            <a:pPr lvl="1" algn="just">
              <a:buFont typeface="Wingdings" pitchFamily="2" charset="2"/>
              <a:buChar char="Ø"/>
            </a:pPr>
            <a:r>
              <a:rPr lang="pt-BR" dirty="0" smtClean="0"/>
              <a:t> Conforme falado em assembléia, e demonstrado em Lei, os sobrados não são permitidos no tipo de condomínio que estamos, assim os dois que estão sendo construídos foram notificados a desfazimento em base da legislação, onde também os dois estão com embargos da prefeitura e multas por descumprimento de nosso regimentos, principalmente por sujeira.</a:t>
            </a:r>
          </a:p>
          <a:p>
            <a:pPr lvl="1" algn="just">
              <a:buFont typeface="Wingdings" pitchFamily="2" charset="2"/>
              <a:buChar char="Ø"/>
            </a:pPr>
            <a:r>
              <a:rPr lang="pt-BR" dirty="0" smtClean="0"/>
              <a:t> Estamos com estes dois sobrados com inicio judicial.</a:t>
            </a:r>
          </a:p>
          <a:p>
            <a:pPr lvl="1" algn="just">
              <a:buFont typeface="Wingdings" pitchFamily="2" charset="2"/>
              <a:buChar char="Ø"/>
            </a:pPr>
            <a:r>
              <a:rPr lang="pt-BR" dirty="0" smtClean="0"/>
              <a:t> Todas as obras devem seguir nosso estatuto e Legislação pertinente a condomínio residencial para evitar problemas legais</a:t>
            </a:r>
          </a:p>
          <a:p>
            <a:pPr lvl="1" algn="just">
              <a:buFont typeface="Wingdings" pitchFamily="2" charset="2"/>
              <a:buChar char="Ø"/>
            </a:pPr>
            <a:endParaRPr lang="pt-BR" dirty="0"/>
          </a:p>
        </p:txBody>
      </p:sp>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sp>
        <p:nvSpPr>
          <p:cNvPr id="4" name="CaixaDeTexto 3"/>
          <p:cNvSpPr txBox="1"/>
          <p:nvPr/>
        </p:nvSpPr>
        <p:spPr>
          <a:xfrm>
            <a:off x="285720" y="1571612"/>
            <a:ext cx="8643998" cy="2862322"/>
          </a:xfrm>
          <a:prstGeom prst="rect">
            <a:avLst/>
          </a:prstGeom>
          <a:solidFill>
            <a:schemeClr val="bg1"/>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pt-BR" dirty="0" smtClean="0"/>
              <a:t> AÇÃO LUCIANO:</a:t>
            </a:r>
          </a:p>
          <a:p>
            <a:pPr lvl="1">
              <a:buFont typeface="Wingdings" pitchFamily="2" charset="2"/>
              <a:buChar char="Ø"/>
            </a:pPr>
            <a:endParaRPr lang="pt-BR" dirty="0" smtClean="0"/>
          </a:p>
          <a:p>
            <a:pPr lvl="1" algn="just">
              <a:buFont typeface="Wingdings" pitchFamily="2" charset="2"/>
              <a:buChar char="Ø"/>
            </a:pPr>
            <a:r>
              <a:rPr lang="pt-BR" dirty="0" smtClean="0"/>
              <a:t> Nas ultimas assembléias foi levado a aprovação de pagamento do de dois cheques emitidos pela administração anterior para pagamento de valores entregues ao condomínio pelo morador Luciano, este valor para quitação de débitos em aberto.</a:t>
            </a:r>
          </a:p>
          <a:p>
            <a:pPr lvl="1" algn="just">
              <a:buFont typeface="Wingdings" pitchFamily="2" charset="2"/>
              <a:buChar char="Ø"/>
            </a:pPr>
            <a:r>
              <a:rPr lang="pt-BR" dirty="0" smtClean="0"/>
              <a:t> Em nenhuma das assembléias foi aprovado o pagamento e instruído ao morador ingressar com uma ação judicial perante o condomínio para reaver este valor.</a:t>
            </a:r>
          </a:p>
          <a:p>
            <a:pPr lvl="1" algn="just">
              <a:buFont typeface="Wingdings" pitchFamily="2" charset="2"/>
              <a:buChar char="Ø"/>
            </a:pPr>
            <a:r>
              <a:rPr lang="pt-BR" dirty="0" smtClean="0"/>
              <a:t> O mesmo ingressou a ação e fomos notificados segunda de manhã com o mandato de citação em anexo: </a:t>
            </a:r>
          </a:p>
          <a:p>
            <a:pPr lvl="1" algn="just">
              <a:buFont typeface="Wingdings" pitchFamily="2" charset="2"/>
              <a:buChar char="Ø"/>
            </a:pPr>
            <a:endParaRPr lang="pt-BR" dirty="0"/>
          </a:p>
        </p:txBody>
      </p:sp>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pic>
        <p:nvPicPr>
          <p:cNvPr id="5" name="Imagem 4" descr="img080.jpg"/>
          <p:cNvPicPr>
            <a:picLocks noChangeAspect="1"/>
          </p:cNvPicPr>
          <p:nvPr/>
        </p:nvPicPr>
        <p:blipFill>
          <a:blip r:embed="rId3" cstate="print"/>
          <a:stretch>
            <a:fillRect/>
          </a:stretch>
        </p:blipFill>
        <p:spPr>
          <a:xfrm>
            <a:off x="2147563" y="0"/>
            <a:ext cx="4848874" cy="6858000"/>
          </a:xfrm>
          <a:prstGeom prst="rect">
            <a:avLst/>
          </a:prstGeom>
        </p:spPr>
      </p:pic>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sp>
        <p:nvSpPr>
          <p:cNvPr id="4" name="CaixaDeTexto 3"/>
          <p:cNvSpPr txBox="1"/>
          <p:nvPr/>
        </p:nvSpPr>
        <p:spPr>
          <a:xfrm>
            <a:off x="285720" y="1214422"/>
            <a:ext cx="8643998" cy="5632311"/>
          </a:xfrm>
          <a:prstGeom prst="rect">
            <a:avLst/>
          </a:prstGeom>
          <a:solidFill>
            <a:schemeClr val="bg1"/>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pt-BR" dirty="0" smtClean="0"/>
              <a:t> AÇÃO FRANCISCO:</a:t>
            </a:r>
          </a:p>
          <a:p>
            <a:pPr lvl="1">
              <a:buFont typeface="Wingdings" pitchFamily="2" charset="2"/>
              <a:buChar char="Ø"/>
            </a:pPr>
            <a:endParaRPr lang="pt-BR" dirty="0" smtClean="0"/>
          </a:p>
          <a:p>
            <a:pPr lvl="1" algn="just">
              <a:buFont typeface="Wingdings" pitchFamily="2" charset="2"/>
              <a:buChar char="Ø"/>
            </a:pPr>
            <a:r>
              <a:rPr lang="pt-BR" dirty="0" smtClean="0"/>
              <a:t> Desde a destituição do Antigo Sindico Francisco, estivemos em uma batalha para conseguir citar o ex-sindico em ação judicial.</a:t>
            </a:r>
          </a:p>
          <a:p>
            <a:pPr lvl="1" algn="just">
              <a:buFont typeface="Wingdings" pitchFamily="2" charset="2"/>
              <a:buChar char="Ø"/>
            </a:pPr>
            <a:r>
              <a:rPr lang="pt-BR" dirty="0" smtClean="0"/>
              <a:t> Para sucesso na ação, estivemos buscando todos os processos estarem sendo feitos conforme legislação, para não dar brecha a anulação do processo</a:t>
            </a:r>
          </a:p>
          <a:p>
            <a:pPr lvl="1" algn="just">
              <a:buFont typeface="Wingdings" pitchFamily="2" charset="2"/>
              <a:buChar char="Ø"/>
            </a:pPr>
            <a:r>
              <a:rPr lang="pt-BR" dirty="0" smtClean="0"/>
              <a:t> Primeiro foi tentado a entrega dos documentos amigavelmente, onde nos foi solicitado um prazo e extrapolado 3 vezes</a:t>
            </a:r>
          </a:p>
          <a:p>
            <a:pPr lvl="1" algn="just">
              <a:buFont typeface="Wingdings" pitchFamily="2" charset="2"/>
              <a:buChar char="Ø"/>
            </a:pPr>
            <a:r>
              <a:rPr lang="pt-BR" dirty="0" smtClean="0"/>
              <a:t> Segundo foi feito a notificação extrajudicial para a prestação de contas via cartório, onde teria que ser entregue em mãos para o mesmo. O cartório teve dificuldade para achar ele no condomínio, mesmo em horários diferentes ao de expediente</a:t>
            </a:r>
          </a:p>
          <a:p>
            <a:pPr lvl="1" algn="just">
              <a:buFont typeface="Wingdings" pitchFamily="2" charset="2"/>
              <a:buChar char="Ø"/>
            </a:pPr>
            <a:r>
              <a:rPr lang="pt-BR" dirty="0" smtClean="0"/>
              <a:t> Quando finalmente conseguimos entregar a notificação extrajudicial, começamos a montar o processo e no ultimo dia de resposta da notificação extrajudicial, onde já poderíamos dar o andamento, foi nos entregue uma contra-notificação, onde o mesmo alegou algumas coisas que prejudicariam nosso processo se estivesse na justiça</a:t>
            </a:r>
          </a:p>
          <a:p>
            <a:pPr lvl="1" algn="just">
              <a:buFont typeface="Wingdings" pitchFamily="2" charset="2"/>
              <a:buChar char="Ø"/>
            </a:pPr>
            <a:r>
              <a:rPr lang="pt-BR" dirty="0" smtClean="0"/>
              <a:t> Com isto começamos a buscar os documentos comprobatórios que desfizesse o que ele colocou na contra-notificação, e alguns documentos demoraram para serem emitidos</a:t>
            </a:r>
          </a:p>
          <a:p>
            <a:pPr lvl="1" algn="just">
              <a:buFont typeface="Wingdings" pitchFamily="2" charset="2"/>
              <a:buChar char="Ø"/>
            </a:pPr>
            <a:endParaRPr lang="pt-BR" dirty="0"/>
          </a:p>
        </p:txBody>
      </p:sp>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logo Bosque dos Buritis.png"/>
          <p:cNvPicPr>
            <a:picLocks noChangeAspect="1"/>
          </p:cNvPicPr>
          <p:nvPr/>
        </p:nvPicPr>
        <p:blipFill>
          <a:blip r:embed="rId2"/>
          <a:stretch>
            <a:fillRect/>
          </a:stretch>
        </p:blipFill>
        <p:spPr>
          <a:xfrm>
            <a:off x="3571868" y="428604"/>
            <a:ext cx="2143140" cy="750643"/>
          </a:xfrm>
          <a:prstGeom prst="rect">
            <a:avLst/>
          </a:prstGeom>
        </p:spPr>
      </p:pic>
      <p:sp>
        <p:nvSpPr>
          <p:cNvPr id="4" name="CaixaDeTexto 3"/>
          <p:cNvSpPr txBox="1"/>
          <p:nvPr/>
        </p:nvSpPr>
        <p:spPr>
          <a:xfrm>
            <a:off x="285720" y="1272305"/>
            <a:ext cx="8643998" cy="3631763"/>
          </a:xfrm>
          <a:prstGeom prst="rect">
            <a:avLst/>
          </a:prstGeom>
          <a:solidFill>
            <a:schemeClr val="bg1"/>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Wingdings" pitchFamily="2" charset="2"/>
              <a:buChar char="Ø"/>
            </a:pPr>
            <a:r>
              <a:rPr lang="pt-BR" dirty="0" smtClean="0"/>
              <a:t> AÇÃO FRANCISCO:</a:t>
            </a:r>
          </a:p>
          <a:p>
            <a:pPr lvl="1">
              <a:buFont typeface="Wingdings" pitchFamily="2" charset="2"/>
              <a:buChar char="Ø"/>
            </a:pPr>
            <a:endParaRPr lang="pt-BR" dirty="0" smtClean="0"/>
          </a:p>
          <a:p>
            <a:pPr lvl="1" algn="just">
              <a:buFont typeface="Wingdings" pitchFamily="2" charset="2"/>
              <a:buChar char="Ø"/>
            </a:pPr>
            <a:r>
              <a:rPr lang="pt-BR" dirty="0" smtClean="0"/>
              <a:t> Com todos os documentos necessários conseguimos finalmente ingressar com a ação de prestar contas, onde ele vai ter que prestar contas perante o Juiz, com isto poderemos impugnar as contas e no mesmo processo pedir o ressarcimento dos valores que não forem justificados.</a:t>
            </a:r>
          </a:p>
          <a:p>
            <a:pPr lvl="1" algn="just">
              <a:buFont typeface="Wingdings" pitchFamily="2" charset="2"/>
              <a:buChar char="Ø"/>
            </a:pPr>
            <a:r>
              <a:rPr lang="pt-BR" dirty="0" smtClean="0"/>
              <a:t> Nesta ação também pode virar posterior uma ação indenizatória e criminal conforme já dito em outras assembléias</a:t>
            </a:r>
          </a:p>
          <a:p>
            <a:pPr lvl="1" algn="just">
              <a:buFont typeface="Wingdings" pitchFamily="2" charset="2"/>
              <a:buChar char="Ø"/>
            </a:pPr>
            <a:r>
              <a:rPr lang="pt-BR" dirty="0" smtClean="0"/>
              <a:t> Segue abaixo o numero do processo na justiça</a:t>
            </a:r>
            <a:r>
              <a:rPr lang="pt-BR" dirty="0" smtClean="0"/>
              <a:t>:</a:t>
            </a:r>
          </a:p>
          <a:p>
            <a:pPr lvl="1" algn="just">
              <a:buFont typeface="Wingdings" pitchFamily="2" charset="2"/>
              <a:buChar char="Ø"/>
            </a:pPr>
            <a:endParaRPr lang="pt-BR" dirty="0" smtClean="0"/>
          </a:p>
          <a:p>
            <a:pPr lvl="1" algn="just">
              <a:buFont typeface="Wingdings" pitchFamily="2" charset="2"/>
              <a:buChar char="Ø"/>
            </a:pPr>
            <a:endParaRPr lang="pt-BR" dirty="0" smtClean="0"/>
          </a:p>
          <a:p>
            <a:pPr lvl="1" algn="just">
              <a:buFont typeface="Wingdings" pitchFamily="2" charset="2"/>
              <a:buChar char="Ø"/>
            </a:pPr>
            <a:r>
              <a:rPr lang="pt-BR" sz="3200" dirty="0" smtClean="0"/>
              <a:t>         5275008.02.2018.8.09.0051</a:t>
            </a:r>
            <a:endParaRPr lang="pt-BR" sz="3200" dirty="0"/>
          </a:p>
        </p:txBody>
      </p:sp>
    </p:spTree>
    <p:extLst>
      <p:ext uri="{BB962C8B-B14F-4D97-AF65-F5344CB8AC3E}">
        <p14:creationId xmlns:p14="http://schemas.microsoft.com/office/powerpoint/2010/main" xmlns="" val="11866816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sp>
        <p:nvSpPr>
          <p:cNvPr id="6" name="CaixaDeTexto 5"/>
          <p:cNvSpPr txBox="1"/>
          <p:nvPr/>
        </p:nvSpPr>
        <p:spPr>
          <a:xfrm>
            <a:off x="3428992" y="2714620"/>
            <a:ext cx="2091150" cy="707886"/>
          </a:xfrm>
          <a:prstGeom prst="rect">
            <a:avLst/>
          </a:prstGeom>
          <a:noFill/>
        </p:spPr>
        <p:txBody>
          <a:bodyPr wrap="none" rtlCol="0">
            <a:spAutoFit/>
          </a:bodyPr>
          <a:lstStyle/>
          <a:p>
            <a:r>
              <a:rPr lang="pt-BR" sz="4000" dirty="0" smtClean="0"/>
              <a:t>DUVIDAS</a:t>
            </a:r>
            <a:endParaRPr lang="pt-BR" sz="4000" dirty="0"/>
          </a:p>
        </p:txBody>
      </p:sp>
      <p:sp>
        <p:nvSpPr>
          <p:cNvPr id="7" name="CaixaDeTexto 6"/>
          <p:cNvSpPr txBox="1"/>
          <p:nvPr/>
        </p:nvSpPr>
        <p:spPr>
          <a:xfrm>
            <a:off x="2643174" y="5572140"/>
            <a:ext cx="3782639" cy="369332"/>
          </a:xfrm>
          <a:prstGeom prst="rect">
            <a:avLst/>
          </a:prstGeom>
          <a:noFill/>
        </p:spPr>
        <p:txBody>
          <a:bodyPr wrap="none" rtlCol="0">
            <a:spAutoFit/>
          </a:bodyPr>
          <a:lstStyle/>
          <a:p>
            <a:r>
              <a:rPr lang="pt-BR" dirty="0" smtClean="0"/>
              <a:t>OBRIGADO PELA PRESENÇA DE TODOS</a:t>
            </a:r>
            <a:endParaRPr lang="pt-BR" dirty="0"/>
          </a:p>
        </p:txBody>
      </p:sp>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428992" y="500042"/>
            <a:ext cx="2143140" cy="750643"/>
          </a:xfrm>
          <a:prstGeom prst="rect">
            <a:avLst/>
          </a:prstGeom>
        </p:spPr>
      </p:pic>
      <p:sp>
        <p:nvSpPr>
          <p:cNvPr id="5" name="Retângulo 4"/>
          <p:cNvSpPr/>
          <p:nvPr/>
        </p:nvSpPr>
        <p:spPr>
          <a:xfrm>
            <a:off x="1714480" y="2857496"/>
            <a:ext cx="5857916" cy="1569660"/>
          </a:xfrm>
          <a:prstGeom prst="rect">
            <a:avLst/>
          </a:prstGeom>
          <a:noFill/>
        </p:spPr>
        <p:txBody>
          <a:bodyPr wrap="square" lIns="91440" tIns="45720" rIns="91440" bIns="45720">
            <a:spAutoFit/>
          </a:bodyPr>
          <a:lstStyle/>
          <a:p>
            <a:pPr algn="ctr"/>
            <a:r>
              <a:rPr lang="pt-BR"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TAXA DE CONDOMÍNIO</a:t>
            </a:r>
            <a:endParaRPr lang="pt-BR"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sp>
        <p:nvSpPr>
          <p:cNvPr id="5" name="Estrela de 5 pontas 4"/>
          <p:cNvSpPr/>
          <p:nvPr/>
        </p:nvSpPr>
        <p:spPr>
          <a:xfrm>
            <a:off x="8501090" y="5643578"/>
            <a:ext cx="142876" cy="142876"/>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graphicFrame>
        <p:nvGraphicFramePr>
          <p:cNvPr id="3" name="Tabela 2"/>
          <p:cNvGraphicFramePr>
            <a:graphicFrameLocks noGrp="1"/>
          </p:cNvGraphicFramePr>
          <p:nvPr>
            <p:extLst>
              <p:ext uri="{D42A27DB-BD31-4B8C-83A1-F6EECF244321}">
                <p14:modId xmlns:p14="http://schemas.microsoft.com/office/powerpoint/2010/main" xmlns="" val="729400188"/>
              </p:ext>
            </p:extLst>
          </p:nvPr>
        </p:nvGraphicFramePr>
        <p:xfrm>
          <a:off x="1071538" y="1000108"/>
          <a:ext cx="7344816" cy="5109210"/>
        </p:xfrm>
        <a:graphic>
          <a:graphicData uri="http://schemas.openxmlformats.org/drawingml/2006/table">
            <a:tbl>
              <a:tblPr>
                <a:tableStyleId>{5C22544A-7EE6-4342-B048-85BDC9FD1C3A}</a:tableStyleId>
              </a:tblPr>
              <a:tblGrid>
                <a:gridCol w="5203471">
                  <a:extLst>
                    <a:ext uri="{9D8B030D-6E8A-4147-A177-3AD203B41FA5}">
                      <a16:colId xmlns:a16="http://schemas.microsoft.com/office/drawing/2014/main" xmlns="" val="3993388292"/>
                    </a:ext>
                  </a:extLst>
                </a:gridCol>
                <a:gridCol w="2141345">
                  <a:extLst>
                    <a:ext uri="{9D8B030D-6E8A-4147-A177-3AD203B41FA5}">
                      <a16:colId xmlns:a16="http://schemas.microsoft.com/office/drawing/2014/main" xmlns="" val="8887371"/>
                    </a:ext>
                  </a:extLst>
                </a:gridCol>
              </a:tblGrid>
              <a:tr h="190500">
                <a:tc>
                  <a:txBody>
                    <a:bodyPr/>
                    <a:lstStyle/>
                    <a:p>
                      <a:pPr algn="ctr" fontAlgn="ctr"/>
                      <a:r>
                        <a:rPr lang="pt-BR" sz="1800" b="1" u="none" strike="noStrike" dirty="0">
                          <a:effectLst/>
                        </a:rPr>
                        <a:t>DESPESA</a:t>
                      </a:r>
                      <a:endParaRPr lang="pt-BR" sz="1800" b="1" i="0" u="none" strike="noStrike" dirty="0">
                        <a:solidFill>
                          <a:srgbClr val="FFFFFF"/>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pt-BR" sz="1800" b="1" u="none" strike="noStrike" dirty="0">
                          <a:effectLst/>
                        </a:rPr>
                        <a:t>VALOR</a:t>
                      </a:r>
                      <a:endParaRPr lang="pt-BR" sz="1800" b="1" i="0" u="none" strike="noStrike" dirty="0">
                        <a:solidFill>
                          <a:srgbClr val="FFFFFF"/>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xmlns="" val="2754882231"/>
                  </a:ext>
                </a:extLst>
              </a:tr>
              <a:tr h="190500">
                <a:tc>
                  <a:txBody>
                    <a:bodyPr/>
                    <a:lstStyle/>
                    <a:p>
                      <a:pPr algn="l" fontAlgn="b"/>
                      <a:r>
                        <a:rPr lang="pt-BR" sz="1800" b="1" u="none" strike="noStrike">
                          <a:effectLst/>
                        </a:rPr>
                        <a:t>Meta Portaria</a:t>
                      </a:r>
                      <a:endParaRPr lang="pt-BR"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effectLst/>
                        </a:rPr>
                        <a:t>27.593,28</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38441836"/>
                  </a:ext>
                </a:extLst>
              </a:tr>
              <a:tr h="200025">
                <a:tc>
                  <a:txBody>
                    <a:bodyPr/>
                    <a:lstStyle/>
                    <a:p>
                      <a:pPr algn="l" fontAlgn="b"/>
                      <a:r>
                        <a:rPr lang="pt-BR" sz="1800" b="1" u="none" strike="noStrike" dirty="0" smtClean="0">
                          <a:effectLst/>
                        </a:rPr>
                        <a:t>Confiança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effectLst/>
                        </a:rPr>
                        <a:t>18.945,00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17674227"/>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Honorários Contábeis Contabilidade</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1.125,00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37662468"/>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Honorários</a:t>
                      </a:r>
                      <a:r>
                        <a:rPr lang="pt-BR" sz="1800" b="1" i="0" u="none" strike="noStrike" baseline="0" dirty="0" smtClean="0">
                          <a:solidFill>
                            <a:srgbClr val="000000"/>
                          </a:solidFill>
                          <a:effectLst/>
                          <a:latin typeface="Calibri" panose="020F0502020204030204" pitchFamily="34" charset="0"/>
                        </a:rPr>
                        <a:t> Administrativos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1.698,12</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59876500"/>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Honorários </a:t>
                      </a:r>
                      <a:r>
                        <a:rPr lang="pt-BR" sz="1800" b="1" i="0" u="none" strike="noStrike" dirty="0" err="1" smtClean="0">
                          <a:solidFill>
                            <a:srgbClr val="000000"/>
                          </a:solidFill>
                          <a:effectLst/>
                          <a:latin typeface="Calibri" panose="020F0502020204030204" pitchFamily="34" charset="0"/>
                        </a:rPr>
                        <a:t>Advocaticios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1.300,00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52877882"/>
                  </a:ext>
                </a:extLst>
              </a:tr>
              <a:tr h="190500">
                <a:tc>
                  <a:txBody>
                    <a:bodyPr/>
                    <a:lstStyle/>
                    <a:p>
                      <a:pPr algn="l" fontAlgn="b"/>
                      <a:r>
                        <a:rPr lang="pt-BR" sz="1800" b="1" i="0" u="none" strike="noStrike" dirty="0" err="1" smtClean="0">
                          <a:solidFill>
                            <a:srgbClr val="000000"/>
                          </a:solidFill>
                          <a:effectLst/>
                          <a:latin typeface="Calibri" panose="020F0502020204030204" pitchFamily="34" charset="0"/>
                        </a:rPr>
                        <a:t>Bivolt</a:t>
                      </a:r>
                      <a:r>
                        <a:rPr lang="pt-BR" sz="1800" b="1" i="0" u="none" strike="noStrike" dirty="0" smtClean="0">
                          <a:solidFill>
                            <a:srgbClr val="000000"/>
                          </a:solidFill>
                          <a:effectLst/>
                          <a:latin typeface="Calibri" panose="020F0502020204030204" pitchFamily="34" charset="0"/>
                        </a:rPr>
                        <a:t> Manutenção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1.000,00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94830292"/>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RS Soluções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477,00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60457931"/>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Fatura OI</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163,80</a:t>
                      </a:r>
                    </a:p>
                  </a:txBody>
                  <a:tcPr marL="9525" marR="9525" marT="9525" marB="0" anchor="b"/>
                </a:tc>
                <a:extLst>
                  <a:ext uri="{0D108BD9-81ED-4DB2-BD59-A6C34878D82A}">
                    <a16:rowId xmlns:a16="http://schemas.microsoft.com/office/drawing/2014/main" xmlns="" val="3747922689"/>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Manutenção Piscina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1.200,00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65832825"/>
                  </a:ext>
                </a:extLst>
              </a:tr>
              <a:tr h="190500">
                <a:tc>
                  <a:txBody>
                    <a:bodyPr/>
                    <a:lstStyle/>
                    <a:p>
                      <a:pPr algn="l" fontAlgn="b"/>
                      <a:r>
                        <a:rPr lang="pt-BR" sz="1800" b="1" i="0" u="none" strike="noStrike" dirty="0" err="1" smtClean="0">
                          <a:solidFill>
                            <a:srgbClr val="000000"/>
                          </a:solidFill>
                          <a:effectLst/>
                          <a:latin typeface="Calibri" panose="020F0502020204030204" pitchFamily="34" charset="0"/>
                        </a:rPr>
                        <a:t>Saneago</a:t>
                      </a:r>
                      <a:r>
                        <a:rPr lang="pt-BR" sz="1800" b="1" i="0" u="none" strike="noStrike" baseline="0" dirty="0" smtClean="0">
                          <a:solidFill>
                            <a:srgbClr val="000000"/>
                          </a:solidFill>
                          <a:effectLst/>
                          <a:latin typeface="Calibri" panose="020F0502020204030204" pitchFamily="34" charset="0"/>
                        </a:rPr>
                        <a:t> CONTA 1669413-9</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448,53</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25427182"/>
                  </a:ext>
                </a:extLst>
              </a:tr>
              <a:tr h="190500">
                <a:tc>
                  <a:txBody>
                    <a:bodyPr/>
                    <a:lstStyle/>
                    <a:p>
                      <a:pPr algn="l" fontAlgn="b"/>
                      <a:r>
                        <a:rPr lang="pt-BR" sz="1800" b="1" i="0" u="none" strike="noStrike" dirty="0" err="1" smtClean="0">
                          <a:solidFill>
                            <a:srgbClr val="000000"/>
                          </a:solidFill>
                          <a:effectLst/>
                          <a:latin typeface="Calibri" panose="020F0502020204030204" pitchFamily="34" charset="0"/>
                        </a:rPr>
                        <a:t>Saneago</a:t>
                      </a:r>
                      <a:r>
                        <a:rPr lang="pt-BR" sz="1800" b="1" i="0" u="none" strike="noStrike" baseline="0" dirty="0" smtClean="0">
                          <a:solidFill>
                            <a:srgbClr val="000000"/>
                          </a:solidFill>
                          <a:effectLst/>
                          <a:latin typeface="Calibri" panose="020F0502020204030204" pitchFamily="34" charset="0"/>
                        </a:rPr>
                        <a:t> CONTA 1659123-2</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109,09</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53429935"/>
                  </a:ext>
                </a:extLst>
              </a:tr>
              <a:tr h="190500">
                <a:tc>
                  <a:txBody>
                    <a:bodyPr/>
                    <a:lstStyle/>
                    <a:p>
                      <a:pPr algn="l" fontAlgn="b"/>
                      <a:r>
                        <a:rPr lang="pt-BR" sz="1800" b="1" i="0" u="none" strike="noStrike" dirty="0" err="1" smtClean="0">
                          <a:solidFill>
                            <a:srgbClr val="000000"/>
                          </a:solidFill>
                          <a:effectLst/>
                          <a:latin typeface="Calibri" panose="020F0502020204030204" pitchFamily="34" charset="0"/>
                        </a:rPr>
                        <a:t>American</a:t>
                      </a:r>
                      <a:r>
                        <a:rPr lang="pt-BR" sz="1800" b="1" i="0" u="none" strike="noStrike" dirty="0" smtClean="0">
                          <a:solidFill>
                            <a:srgbClr val="000000"/>
                          </a:solidFill>
                          <a:effectLst/>
                          <a:latin typeface="Calibri" panose="020F0502020204030204" pitchFamily="34" charset="0"/>
                        </a:rPr>
                        <a:t> </a:t>
                      </a:r>
                      <a:r>
                        <a:rPr lang="pt-BR" sz="1800" b="1" i="0" u="none" strike="noStrike" dirty="0" err="1" smtClean="0">
                          <a:solidFill>
                            <a:srgbClr val="000000"/>
                          </a:solidFill>
                          <a:effectLst/>
                          <a:latin typeface="Calibri" panose="020F0502020204030204" pitchFamily="34" charset="0"/>
                        </a:rPr>
                        <a:t>Clean</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4.003,50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25656675"/>
                  </a:ext>
                </a:extLst>
              </a:tr>
              <a:tr h="190500">
                <a:tc>
                  <a:txBody>
                    <a:bodyPr/>
                    <a:lstStyle/>
                    <a:p>
                      <a:pPr algn="l" fontAlgn="b"/>
                      <a:r>
                        <a:rPr lang="pt-BR" sz="1800" b="1" i="0" u="none" strike="noStrike" dirty="0" err="1" smtClean="0">
                          <a:solidFill>
                            <a:srgbClr val="000000"/>
                          </a:solidFill>
                          <a:effectLst/>
                          <a:latin typeface="Calibri" panose="020F0502020204030204" pitchFamily="34" charset="0"/>
                        </a:rPr>
                        <a:t>Ferragista</a:t>
                      </a:r>
                      <a:r>
                        <a:rPr lang="pt-BR" sz="1800" b="1" i="0" u="none" strike="noStrike" baseline="0" dirty="0" smtClean="0">
                          <a:solidFill>
                            <a:srgbClr val="000000"/>
                          </a:solidFill>
                          <a:effectLst/>
                          <a:latin typeface="Calibri" panose="020F0502020204030204" pitchFamily="34" charset="0"/>
                        </a:rPr>
                        <a:t> </a:t>
                      </a:r>
                      <a:r>
                        <a:rPr lang="pt-BR" sz="1800" b="1" i="0" u="none" strike="noStrike" baseline="0" dirty="0" err="1" smtClean="0">
                          <a:solidFill>
                            <a:srgbClr val="000000"/>
                          </a:solidFill>
                          <a:effectLst/>
                          <a:latin typeface="Calibri" panose="020F0502020204030204" pitchFamily="34" charset="0"/>
                        </a:rPr>
                        <a:t>Kalu</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200,00</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Supermercado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400,00</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Serasa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41,39</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PS</a:t>
                      </a:r>
                      <a:r>
                        <a:rPr lang="pt-BR" sz="1800" b="1" i="0" u="none" strike="noStrike" baseline="0" dirty="0" smtClean="0">
                          <a:solidFill>
                            <a:srgbClr val="000000"/>
                          </a:solidFill>
                          <a:effectLst/>
                          <a:latin typeface="Calibri" panose="020F0502020204030204" pitchFamily="34" charset="0"/>
                        </a:rPr>
                        <a:t> Condomínio (</a:t>
                      </a:r>
                      <a:r>
                        <a:rPr lang="pt-BR" sz="1800" b="1" i="0" u="none" strike="noStrike" baseline="0" dirty="0" err="1" smtClean="0">
                          <a:solidFill>
                            <a:srgbClr val="000000"/>
                          </a:solidFill>
                          <a:effectLst/>
                          <a:latin typeface="Calibri" panose="020F0502020204030204" pitchFamily="34" charset="0"/>
                        </a:rPr>
                        <a:t>Prosindico</a:t>
                      </a:r>
                      <a:r>
                        <a:rPr lang="pt-BR" sz="1800" b="1" i="0" u="none" strike="noStrike" baseline="0" dirty="0" smtClean="0">
                          <a:solidFill>
                            <a:srgbClr val="000000"/>
                          </a:solidFill>
                          <a:effectLst/>
                          <a:latin typeface="Calibri" panose="020F0502020204030204" pitchFamily="34" charset="0"/>
                        </a:rPr>
                        <a:t>)</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6.531,95</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Tarifa</a:t>
                      </a:r>
                      <a:r>
                        <a:rPr lang="pt-BR" sz="1800" b="1" i="0" u="none" strike="noStrike" baseline="0" dirty="0" smtClean="0">
                          <a:solidFill>
                            <a:srgbClr val="000000"/>
                          </a:solidFill>
                          <a:effectLst/>
                          <a:latin typeface="Calibri" panose="020F0502020204030204" pitchFamily="34" charset="0"/>
                        </a:rPr>
                        <a:t> Bancaria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65,00</a:t>
                      </a:r>
                      <a:endParaRPr lang="pt-BR" sz="1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sp>
        <p:nvSpPr>
          <p:cNvPr id="6" name="Estrela de 5 pontas 5"/>
          <p:cNvSpPr/>
          <p:nvPr/>
        </p:nvSpPr>
        <p:spPr>
          <a:xfrm>
            <a:off x="8501090" y="6429396"/>
            <a:ext cx="142876" cy="142876"/>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7" name="Retângulo de cantos arredondados 6"/>
          <p:cNvSpPr/>
          <p:nvPr/>
        </p:nvSpPr>
        <p:spPr>
          <a:xfrm>
            <a:off x="571472" y="1500174"/>
            <a:ext cx="8143932" cy="4214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b="1" dirty="0" smtClean="0"/>
              <a:t>VALOR A MENOR QUE ESTAMOS PROVISIONANDO TODO MÊS. FOI DETECTADO ATRAVES DE AUDITORIA, QUE ESTAVAMOS PROVISIONANDO ESTA DESPESA, MAS QUANDO A PROSINDICO FAZIA O CALCULO DE ELES DA TAXA DE 8%, ERA JOGADO NOVAMENTE SOBRE O VALOR JÁ PROVISIONADO, ASSIM FAZENDO UMA DEFAZAGEM MENSAL DE 1.000,00 EM MÉDIA. ISTO REFLETIU EM NOSSAS CONTAS, ONDE TODO REPASSE EXTERNO ACABAVA SENDO DESVIADO PARA ESTA FINALIDADE. NÃO SABEMOS ONDE COMEÇOU ISTO, MAS QUE NESTE PERÍODO QUE ESTAMOS NA ADMINISTRAÇÃO A DIFERENÇA FOI DE R$ 10.707,40. </a:t>
            </a:r>
            <a:endParaRPr lang="pt-BR" sz="2000" b="1" dirty="0"/>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xmlns="" val="729400188"/>
              </p:ext>
            </p:extLst>
          </p:nvPr>
        </p:nvGraphicFramePr>
        <p:xfrm>
          <a:off x="1071538" y="1000108"/>
          <a:ext cx="7344816" cy="5676900"/>
        </p:xfrm>
        <a:graphic>
          <a:graphicData uri="http://schemas.openxmlformats.org/drawingml/2006/table">
            <a:tbl>
              <a:tblPr>
                <a:tableStyleId>{5C22544A-7EE6-4342-B048-85BDC9FD1C3A}</a:tableStyleId>
              </a:tblPr>
              <a:tblGrid>
                <a:gridCol w="5203471">
                  <a:extLst>
                    <a:ext uri="{9D8B030D-6E8A-4147-A177-3AD203B41FA5}">
                      <a16:colId xmlns:a16="http://schemas.microsoft.com/office/drawing/2014/main" xmlns="" val="3993388292"/>
                    </a:ext>
                  </a:extLst>
                </a:gridCol>
                <a:gridCol w="2141345">
                  <a:extLst>
                    <a:ext uri="{9D8B030D-6E8A-4147-A177-3AD203B41FA5}">
                      <a16:colId xmlns:a16="http://schemas.microsoft.com/office/drawing/2014/main" xmlns="" val="8887371"/>
                    </a:ext>
                  </a:extLst>
                </a:gridCol>
              </a:tblGrid>
              <a:tr h="190500">
                <a:tc>
                  <a:txBody>
                    <a:bodyPr/>
                    <a:lstStyle/>
                    <a:p>
                      <a:pPr algn="ctr" fontAlgn="ctr"/>
                      <a:r>
                        <a:rPr lang="pt-BR" sz="1800" b="1" u="none" strike="noStrike" dirty="0">
                          <a:effectLst/>
                        </a:rPr>
                        <a:t>DESPESA</a:t>
                      </a:r>
                      <a:endParaRPr lang="pt-BR" sz="1800" b="1" i="0" u="none" strike="noStrike" dirty="0">
                        <a:solidFill>
                          <a:srgbClr val="FFFFFF"/>
                        </a:solidFill>
                        <a:effectLst/>
                        <a:latin typeface="Calibri" panose="020F0502020204030204" pitchFamily="34" charset="0"/>
                      </a:endParaRPr>
                    </a:p>
                  </a:txBody>
                  <a:tcPr marL="9525" marR="9525" marT="9525" marB="0" anchor="ctr">
                    <a:solidFill>
                      <a:srgbClr val="FFC000"/>
                    </a:solidFill>
                  </a:tcPr>
                </a:tc>
                <a:tc>
                  <a:txBody>
                    <a:bodyPr/>
                    <a:lstStyle/>
                    <a:p>
                      <a:pPr algn="ctr" fontAlgn="ctr"/>
                      <a:r>
                        <a:rPr lang="pt-BR" sz="1800" b="1" u="none" strike="noStrike" dirty="0">
                          <a:effectLst/>
                        </a:rPr>
                        <a:t>VALOR</a:t>
                      </a:r>
                      <a:endParaRPr lang="pt-BR" sz="1800" b="1" i="0" u="none" strike="noStrike" dirty="0">
                        <a:solidFill>
                          <a:srgbClr val="FFFFFF"/>
                        </a:solidFill>
                        <a:effectLst/>
                        <a:latin typeface="Calibri" panose="020F0502020204030204" pitchFamily="34" charset="0"/>
                      </a:endParaRPr>
                    </a:p>
                  </a:txBody>
                  <a:tcPr marL="9525" marR="9525" marT="9525" marB="0" anchor="ctr">
                    <a:solidFill>
                      <a:srgbClr val="FFC000"/>
                    </a:solidFill>
                  </a:tcPr>
                </a:tc>
                <a:extLst>
                  <a:ext uri="{0D108BD9-81ED-4DB2-BD59-A6C34878D82A}">
                    <a16:rowId xmlns:a16="http://schemas.microsoft.com/office/drawing/2014/main" xmlns="" val="2754882231"/>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CELG 10006316997</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1.021,94</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38441836"/>
                  </a:ext>
                </a:extLst>
              </a:tr>
              <a:tr h="200025">
                <a:tc>
                  <a:txBody>
                    <a:bodyPr/>
                    <a:lstStyle/>
                    <a:p>
                      <a:pPr algn="l" fontAlgn="b"/>
                      <a:r>
                        <a:rPr lang="pt-BR" sz="1800" b="1" i="0" u="none" strike="noStrike" dirty="0" smtClean="0">
                          <a:solidFill>
                            <a:srgbClr val="000000"/>
                          </a:solidFill>
                          <a:effectLst/>
                          <a:latin typeface="Calibri" panose="020F0502020204030204" pitchFamily="34" charset="0"/>
                        </a:rPr>
                        <a:t>CELG 10006274097</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696,59</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117674227"/>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CELG</a:t>
                      </a:r>
                      <a:r>
                        <a:rPr lang="pt-BR" sz="1800" b="1" i="0" u="none" strike="noStrike" baseline="0" dirty="0" smtClean="0">
                          <a:solidFill>
                            <a:srgbClr val="000000"/>
                          </a:solidFill>
                          <a:effectLst/>
                          <a:latin typeface="Calibri" panose="020F0502020204030204" pitchFamily="34" charset="0"/>
                        </a:rPr>
                        <a:t> 10008260743</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150,00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20110946"/>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Combustíveis</a:t>
                      </a:r>
                      <a:r>
                        <a:rPr lang="pt-BR" sz="1800" b="1" i="0" u="none" strike="noStrike" baseline="0" dirty="0" smtClean="0">
                          <a:solidFill>
                            <a:srgbClr val="000000"/>
                          </a:solidFill>
                          <a:effectLst/>
                          <a:latin typeface="Calibri" panose="020F0502020204030204" pitchFamily="34" charset="0"/>
                        </a:rPr>
                        <a:t> e Insumos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1.350,00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37662468"/>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INSS </a:t>
                      </a:r>
                      <a:r>
                        <a:rPr lang="pt-BR" sz="1800" b="1" i="0" u="none" strike="noStrike" dirty="0" err="1" smtClean="0">
                          <a:solidFill>
                            <a:srgbClr val="000000"/>
                          </a:solidFill>
                          <a:effectLst/>
                          <a:latin typeface="Calibri" panose="020F0502020204030204" pitchFamily="34" charset="0"/>
                        </a:rPr>
                        <a:t>Autonomo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591,48</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52877882"/>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Cartório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312,13</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594830292"/>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Compra de </a:t>
                      </a:r>
                      <a:r>
                        <a:rPr lang="pt-BR" sz="1800" b="1" i="0" u="none" strike="noStrike" dirty="0" err="1" smtClean="0">
                          <a:solidFill>
                            <a:srgbClr val="000000"/>
                          </a:solidFill>
                          <a:effectLst/>
                          <a:latin typeface="Calibri" panose="020F0502020204030204" pitchFamily="34" charset="0"/>
                        </a:rPr>
                        <a:t>Roçadeira</a:t>
                      </a:r>
                      <a:r>
                        <a:rPr lang="pt-BR" sz="1800" b="1" i="0" u="none" strike="noStrike" dirty="0" smtClean="0">
                          <a:solidFill>
                            <a:srgbClr val="000000"/>
                          </a:solidFill>
                          <a:effectLst/>
                          <a:latin typeface="Calibri" panose="020F0502020204030204" pitchFamily="34" charset="0"/>
                        </a:rPr>
                        <a:t> STILL 02/04</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569,75</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60457931"/>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Papel A4</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18,89</a:t>
                      </a:r>
                    </a:p>
                  </a:txBody>
                  <a:tcPr marL="9525" marR="9525" marT="9525" marB="0" anchor="b"/>
                </a:tc>
                <a:extLst>
                  <a:ext uri="{0D108BD9-81ED-4DB2-BD59-A6C34878D82A}">
                    <a16:rowId xmlns:a16="http://schemas.microsoft.com/office/drawing/2014/main" xmlns="" val="3747922689"/>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Solda</a:t>
                      </a:r>
                      <a:r>
                        <a:rPr lang="pt-BR" sz="1800" b="1" i="0" u="none" strike="noStrike" baseline="0" dirty="0" smtClean="0">
                          <a:solidFill>
                            <a:srgbClr val="000000"/>
                          </a:solidFill>
                          <a:effectLst/>
                          <a:latin typeface="Calibri" panose="020F0502020204030204" pitchFamily="34" charset="0"/>
                        </a:rPr>
                        <a:t> Suporte Motor, Trilho, Pneu Ronda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180,00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65832825"/>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Supermercado Março/Abril</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782,73</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25427182"/>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Registro do</a:t>
                      </a:r>
                      <a:r>
                        <a:rPr lang="pt-BR" sz="1800" b="1" i="0" u="none" strike="noStrike" baseline="0" dirty="0" smtClean="0">
                          <a:solidFill>
                            <a:srgbClr val="000000"/>
                          </a:solidFill>
                          <a:effectLst/>
                          <a:latin typeface="Calibri" panose="020F0502020204030204" pitchFamily="34" charset="0"/>
                        </a:rPr>
                        <a:t> Site do condomínio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40,00</a:t>
                      </a:r>
                    </a:p>
                  </a:txBody>
                  <a:tcPr marL="9525" marR="9525" marT="9525" marB="0" anchor="b"/>
                </a:tc>
                <a:extLst>
                  <a:ext uri="{0D108BD9-81ED-4DB2-BD59-A6C34878D82A}">
                    <a16:rowId xmlns:a16="http://schemas.microsoft.com/office/drawing/2014/main" xmlns="" val="4253429935"/>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Anuidade</a:t>
                      </a:r>
                      <a:r>
                        <a:rPr lang="pt-BR" sz="1800" b="1" i="0" u="none" strike="noStrike" baseline="0" dirty="0" smtClean="0">
                          <a:solidFill>
                            <a:srgbClr val="000000"/>
                          </a:solidFill>
                          <a:effectLst/>
                          <a:latin typeface="Calibri" panose="020F0502020204030204" pitchFamily="34" charset="0"/>
                        </a:rPr>
                        <a:t> SECOVI</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1.498,59</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25656675"/>
                  </a:ext>
                </a:extLst>
              </a:tr>
              <a:tr h="190500">
                <a:tc>
                  <a:txBody>
                    <a:bodyPr/>
                    <a:lstStyle/>
                    <a:p>
                      <a:pPr algn="l" fontAlgn="b"/>
                      <a:r>
                        <a:rPr lang="pt-BR" sz="1800" b="1" i="0" u="none" strike="noStrike" dirty="0" smtClean="0">
                          <a:solidFill>
                            <a:srgbClr val="000000"/>
                          </a:solidFill>
                          <a:effectLst/>
                          <a:latin typeface="Calibri" panose="020F0502020204030204" pitchFamily="34" charset="0"/>
                        </a:rPr>
                        <a:t>Emissão de Boletos</a:t>
                      </a:r>
                      <a:r>
                        <a:rPr lang="pt-BR" sz="1800" b="1" i="0" u="none" strike="noStrike" baseline="0" dirty="0" smtClean="0">
                          <a:solidFill>
                            <a:srgbClr val="000000"/>
                          </a:solidFill>
                          <a:effectLst/>
                          <a:latin typeface="Calibri" panose="020F0502020204030204" pitchFamily="34" charset="0"/>
                        </a:rPr>
                        <a:t> </a:t>
                      </a:r>
                      <a:r>
                        <a:rPr lang="pt-BR" sz="1800" b="1" i="0" u="none" strike="noStrike" baseline="0" dirty="0" err="1" smtClean="0">
                          <a:solidFill>
                            <a:srgbClr val="000000"/>
                          </a:solidFill>
                          <a:effectLst/>
                          <a:latin typeface="Calibri" panose="020F0502020204030204" pitchFamily="34" charset="0"/>
                        </a:rPr>
                        <a:t>Prosindico</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000000"/>
                          </a:solidFill>
                          <a:effectLst/>
                          <a:latin typeface="Calibri" panose="020F0502020204030204" pitchFamily="34" charset="0"/>
                        </a:rPr>
                        <a:t>648,60</a:t>
                      </a:r>
                      <a:endParaRPr lang="pt-BR" sz="1800" b="1"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Pagamento de ISS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chemeClr val="tx1"/>
                          </a:solidFill>
                          <a:effectLst/>
                          <a:latin typeface="Calibri" panose="020F0502020204030204" pitchFamily="34" charset="0"/>
                        </a:rPr>
                        <a:t>4.066,22</a:t>
                      </a:r>
                      <a:endParaRPr lang="pt-BR" sz="1800" b="1" i="0" u="none" strike="noStrike" dirty="0">
                        <a:solidFill>
                          <a:schemeClr val="tx1"/>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Gentleman</a:t>
                      </a:r>
                      <a:r>
                        <a:rPr lang="pt-BR" sz="1800" b="1" i="0" u="none" strike="noStrike" baseline="0" dirty="0" smtClean="0">
                          <a:solidFill>
                            <a:srgbClr val="000000"/>
                          </a:solidFill>
                          <a:effectLst/>
                          <a:latin typeface="Calibri" panose="020F0502020204030204" pitchFamily="34" charset="0"/>
                        </a:rPr>
                        <a:t> 01/10</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FF0000"/>
                          </a:solidFill>
                          <a:effectLst/>
                          <a:latin typeface="Calibri" panose="020F0502020204030204" pitchFamily="34" charset="0"/>
                        </a:rPr>
                        <a:t>7.000,00</a:t>
                      </a:r>
                      <a:endParaRPr lang="pt-BR" sz="1800" b="1" i="0" u="none" strike="noStrike" dirty="0">
                        <a:solidFill>
                          <a:srgbClr val="FF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Divida Receita Federal</a:t>
                      </a:r>
                      <a:r>
                        <a:rPr lang="pt-BR" sz="1800" b="1" i="0" u="none" strike="noStrike" baseline="0" dirty="0" smtClean="0">
                          <a:solidFill>
                            <a:srgbClr val="000000"/>
                          </a:solidFill>
                          <a:effectLst/>
                          <a:latin typeface="Calibri" panose="020F0502020204030204" pitchFamily="34" charset="0"/>
                        </a:rPr>
                        <a:t> 620969997</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FF0000"/>
                          </a:solidFill>
                          <a:effectLst/>
                          <a:latin typeface="Calibri" panose="020F0502020204030204" pitchFamily="34" charset="0"/>
                        </a:rPr>
                        <a:t>541,46</a:t>
                      </a:r>
                      <a:endParaRPr lang="pt-BR" sz="1800" b="1" i="0" u="none" strike="noStrike" dirty="0">
                        <a:solidFill>
                          <a:srgbClr val="FF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Divida META Parcela 04/79</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FF0000"/>
                          </a:solidFill>
                          <a:effectLst/>
                          <a:latin typeface="Calibri" panose="020F0502020204030204" pitchFamily="34" charset="0"/>
                        </a:rPr>
                        <a:t>4.500,00</a:t>
                      </a:r>
                      <a:endParaRPr lang="pt-BR" sz="1800" b="1" i="0" u="none" strike="noStrike" dirty="0">
                        <a:solidFill>
                          <a:srgbClr val="FF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Parcela MOTO do Lixo</a:t>
                      </a:r>
                      <a:r>
                        <a:rPr lang="pt-BR" sz="1800" b="1" i="0" u="none" strike="noStrike" baseline="0" dirty="0" smtClean="0">
                          <a:solidFill>
                            <a:srgbClr val="000000"/>
                          </a:solidFill>
                          <a:effectLst/>
                          <a:latin typeface="Calibri" panose="020F0502020204030204" pitchFamily="34" charset="0"/>
                        </a:rPr>
                        <a:t> </a:t>
                      </a:r>
                      <a:r>
                        <a:rPr lang="pt-BR" sz="1800" b="1" i="0" u="none" strike="noStrike" dirty="0" smtClean="0">
                          <a:solidFill>
                            <a:srgbClr val="000000"/>
                          </a:solidFill>
                          <a:effectLst/>
                          <a:latin typeface="Calibri" panose="020F0502020204030204" pitchFamily="34" charset="0"/>
                        </a:rPr>
                        <a:t>03/07</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FF0000"/>
                          </a:solidFill>
                          <a:effectLst/>
                          <a:latin typeface="Calibri" panose="020F0502020204030204" pitchFamily="34" charset="0"/>
                        </a:rPr>
                        <a:t>2.559,88</a:t>
                      </a:r>
                      <a:endParaRPr lang="pt-BR" sz="1800" b="1" i="0" u="none" strike="noStrike" dirty="0">
                        <a:solidFill>
                          <a:srgbClr val="FF0000"/>
                        </a:solidFill>
                        <a:effectLst/>
                        <a:latin typeface="Calibri" panose="020F0502020204030204" pitchFamily="34" charset="0"/>
                      </a:endParaRPr>
                    </a:p>
                  </a:txBody>
                  <a:tcPr marL="9525" marR="9525" marT="9525" marB="0" anchor="b"/>
                </a:tc>
              </a:tr>
              <a:tr h="190500">
                <a:tc>
                  <a:txBody>
                    <a:bodyPr/>
                    <a:lstStyle/>
                    <a:p>
                      <a:pPr algn="l" fontAlgn="b"/>
                      <a:r>
                        <a:rPr lang="pt-BR" sz="1800" b="1" i="0" u="none" strike="noStrike" dirty="0" smtClean="0">
                          <a:solidFill>
                            <a:srgbClr val="000000"/>
                          </a:solidFill>
                          <a:effectLst/>
                          <a:latin typeface="Calibri" panose="020F0502020204030204" pitchFamily="34" charset="0"/>
                        </a:rPr>
                        <a:t>Divida GENTLEMAN 01/10</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i="0" u="none" strike="noStrike" dirty="0" smtClean="0">
                          <a:solidFill>
                            <a:srgbClr val="FF0000"/>
                          </a:solidFill>
                          <a:effectLst/>
                          <a:latin typeface="Calibri" panose="020F0502020204030204" pitchFamily="34" charset="0"/>
                        </a:rPr>
                        <a:t>4.000,00</a:t>
                      </a:r>
                      <a:endParaRPr lang="pt-BR" sz="1800" b="1" i="0" u="none" strike="noStrike" dirty="0">
                        <a:solidFill>
                          <a:srgbClr val="FF0000"/>
                        </a:solidFill>
                        <a:effectLst/>
                        <a:latin typeface="Calibri" panose="020F0502020204030204" pitchFamily="34" charset="0"/>
                      </a:endParaRPr>
                    </a:p>
                  </a:txBody>
                  <a:tcPr marL="9525" marR="9525" marT="9525" marB="0" anchor="b"/>
                </a:tc>
              </a:tr>
            </a:tbl>
          </a:graphicData>
        </a:graphic>
      </p:graphicFrame>
      <p:sp>
        <p:nvSpPr>
          <p:cNvPr id="6" name="Estrela de 5 pontas 5"/>
          <p:cNvSpPr/>
          <p:nvPr/>
        </p:nvSpPr>
        <p:spPr>
          <a:xfrm>
            <a:off x="8501090" y="6429396"/>
            <a:ext cx="142876" cy="142876"/>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sp>
        <p:nvSpPr>
          <p:cNvPr id="6" name="Estrela de 5 pontas 5"/>
          <p:cNvSpPr/>
          <p:nvPr/>
        </p:nvSpPr>
        <p:spPr>
          <a:xfrm>
            <a:off x="8501090" y="6429396"/>
            <a:ext cx="142876" cy="142876"/>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pt-BR"/>
          </a:p>
        </p:txBody>
      </p:sp>
      <p:sp>
        <p:nvSpPr>
          <p:cNvPr id="5" name="Retângulo de cantos arredondados 4"/>
          <p:cNvSpPr/>
          <p:nvPr/>
        </p:nvSpPr>
        <p:spPr>
          <a:xfrm>
            <a:off x="571472" y="1500174"/>
            <a:ext cx="8143932" cy="42148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b="1" dirty="0" smtClean="0"/>
              <a:t>NESTE VALOR COLOCAMOS R$ 3.000,00 DO FUNDO DE RESERVA PARA PODERMOS NÃO ONERAR A TAXA DO MÊS, JÁ QUE A NEGOCIAÇÃO FOI FEITA NO FINAL DO MÊS.</a:t>
            </a:r>
          </a:p>
          <a:p>
            <a:pPr algn="ctr"/>
            <a:endParaRPr lang="pt-BR" sz="2000" b="1" dirty="0" smtClean="0"/>
          </a:p>
          <a:p>
            <a:pPr algn="ctr"/>
            <a:r>
              <a:rPr lang="pt-BR" sz="2000" b="1" dirty="0" smtClean="0"/>
              <a:t>PRECISAMOS DA APROVAÇÃO PARA UTILIZAÇÃO DESTE VALOR DO FUNDO DE RESERVA, OU TEREMOS QUE JOGAR NO MÊS SEGUINTE A DIFERENÇA.</a:t>
            </a:r>
            <a:endParaRPr lang="pt-BR" sz="2000" b="1" dirty="0"/>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643306" y="214290"/>
            <a:ext cx="2143140" cy="750643"/>
          </a:xfrm>
          <a:prstGeom prst="rect">
            <a:avLst/>
          </a:prstGeom>
        </p:spPr>
      </p:pic>
      <p:graphicFrame>
        <p:nvGraphicFramePr>
          <p:cNvPr id="6" name="Tabela 5"/>
          <p:cNvGraphicFramePr>
            <a:graphicFrameLocks noGrp="1"/>
          </p:cNvGraphicFramePr>
          <p:nvPr>
            <p:extLst>
              <p:ext uri="{D42A27DB-BD31-4B8C-83A1-F6EECF244321}">
                <p14:modId xmlns:p14="http://schemas.microsoft.com/office/powerpoint/2010/main" xmlns="" val="94949653"/>
              </p:ext>
            </p:extLst>
          </p:nvPr>
        </p:nvGraphicFramePr>
        <p:xfrm>
          <a:off x="1928794" y="1643050"/>
          <a:ext cx="5664398" cy="1419225"/>
        </p:xfrm>
        <a:graphic>
          <a:graphicData uri="http://schemas.openxmlformats.org/drawingml/2006/table">
            <a:tbl>
              <a:tblPr>
                <a:tableStyleId>{5C22544A-7EE6-4342-B048-85BDC9FD1C3A}</a:tableStyleId>
              </a:tblPr>
              <a:tblGrid>
                <a:gridCol w="4012971">
                  <a:extLst>
                    <a:ext uri="{9D8B030D-6E8A-4147-A177-3AD203B41FA5}">
                      <a16:colId xmlns:a16="http://schemas.microsoft.com/office/drawing/2014/main" xmlns="" val="1158353785"/>
                    </a:ext>
                  </a:extLst>
                </a:gridCol>
                <a:gridCol w="1651427">
                  <a:extLst>
                    <a:ext uri="{9D8B030D-6E8A-4147-A177-3AD203B41FA5}">
                      <a16:colId xmlns:a16="http://schemas.microsoft.com/office/drawing/2014/main" xmlns="" val="1701265870"/>
                    </a:ext>
                  </a:extLst>
                </a:gridCol>
              </a:tblGrid>
              <a:tr h="190500">
                <a:tc gridSpan="2">
                  <a:txBody>
                    <a:bodyPr/>
                    <a:lstStyle/>
                    <a:p>
                      <a:pPr algn="ctr" fontAlgn="ctr"/>
                      <a:r>
                        <a:rPr lang="pt-BR" sz="1800" b="1" u="none" strike="noStrike" dirty="0">
                          <a:effectLst/>
                        </a:rPr>
                        <a:t>PARCELA </a:t>
                      </a:r>
                      <a:r>
                        <a:rPr lang="pt-BR" sz="1800" b="1" u="none" strike="noStrike" dirty="0" smtClean="0">
                          <a:effectLst/>
                        </a:rPr>
                        <a:t>DO MÊS</a:t>
                      </a:r>
                      <a:endParaRPr lang="pt-BR" sz="1800" b="1" i="0" u="none" strike="noStrike" dirty="0">
                        <a:solidFill>
                          <a:srgbClr val="FFFFFF"/>
                        </a:solidFill>
                        <a:effectLst/>
                        <a:latin typeface="Calibri" panose="020F0502020204030204" pitchFamily="34" charset="0"/>
                      </a:endParaRPr>
                    </a:p>
                  </a:txBody>
                  <a:tcPr marL="9525" marR="9525" marT="9525" marB="0" anchor="ctr">
                    <a:solidFill>
                      <a:srgbClr val="FFC000"/>
                    </a:solidFill>
                  </a:tcPr>
                </a:tc>
                <a:tc hMerge="1">
                  <a:txBody>
                    <a:bodyPr/>
                    <a:lstStyle/>
                    <a:p>
                      <a:endParaRPr lang="pt-BR"/>
                    </a:p>
                  </a:txBody>
                  <a:tcPr/>
                </a:tc>
                <a:extLst>
                  <a:ext uri="{0D108BD9-81ED-4DB2-BD59-A6C34878D82A}">
                    <a16:rowId xmlns:a16="http://schemas.microsoft.com/office/drawing/2014/main" xmlns="" val="3986442460"/>
                  </a:ext>
                </a:extLst>
              </a:tr>
              <a:tr h="190500">
                <a:tc>
                  <a:txBody>
                    <a:bodyPr/>
                    <a:lstStyle/>
                    <a:p>
                      <a:pPr algn="l" fontAlgn="b"/>
                      <a:r>
                        <a:rPr lang="pt-BR" sz="1800" b="1" u="none" strike="noStrike">
                          <a:effectLst/>
                        </a:rPr>
                        <a:t>Numero de Casas</a:t>
                      </a:r>
                      <a:endParaRPr lang="pt-BR"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a:effectLst/>
                        </a:rPr>
                        <a:t>276</a:t>
                      </a:r>
                      <a:endParaRPr lang="pt-BR" sz="18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988254039"/>
                  </a:ext>
                </a:extLst>
              </a:tr>
              <a:tr h="190500">
                <a:tc>
                  <a:txBody>
                    <a:bodyPr/>
                    <a:lstStyle/>
                    <a:p>
                      <a:pPr algn="l" fontAlgn="b"/>
                      <a:r>
                        <a:rPr lang="pt-BR" sz="1800" b="1" u="none" strike="noStrike" dirty="0">
                          <a:effectLst/>
                        </a:rPr>
                        <a:t>Fundo de Reserva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a:effectLst/>
                        </a:rPr>
                        <a:t> R$        </a:t>
                      </a:r>
                      <a:r>
                        <a:rPr lang="pt-BR" sz="1800" b="1" u="none" strike="noStrike" dirty="0" smtClean="0">
                          <a:effectLst/>
                        </a:rPr>
                        <a:t>8.882,99</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000146156"/>
                  </a:ext>
                </a:extLst>
              </a:tr>
              <a:tr h="190500">
                <a:tc>
                  <a:txBody>
                    <a:bodyPr/>
                    <a:lstStyle/>
                    <a:p>
                      <a:pPr algn="l" fontAlgn="b"/>
                      <a:r>
                        <a:rPr lang="pt-BR" sz="1800" b="1" u="none" strike="noStrike" dirty="0">
                          <a:effectLst/>
                        </a:rPr>
                        <a:t>Total das Despesas</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a:effectLst/>
                        </a:rPr>
                        <a:t> R$   </a:t>
                      </a:r>
                      <a:r>
                        <a:rPr lang="pt-BR" sz="1800" b="1" u="none" strike="noStrike" dirty="0" smtClean="0">
                          <a:effectLst/>
                        </a:rPr>
                        <a:t>   97.712,91 </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16351784"/>
                  </a:ext>
                </a:extLst>
              </a:tr>
              <a:tr h="200025">
                <a:tc>
                  <a:txBody>
                    <a:bodyPr/>
                    <a:lstStyle/>
                    <a:p>
                      <a:pPr algn="l" fontAlgn="b"/>
                      <a:r>
                        <a:rPr lang="pt-BR" sz="1800" b="1" u="none" strike="noStrike" dirty="0">
                          <a:solidFill>
                            <a:srgbClr val="FF0000"/>
                          </a:solidFill>
                          <a:effectLst/>
                        </a:rPr>
                        <a:t>Valor Proposto de </a:t>
                      </a:r>
                      <a:r>
                        <a:rPr lang="pt-BR" sz="1800" b="1" u="none" strike="noStrike" dirty="0" err="1">
                          <a:solidFill>
                            <a:srgbClr val="FF0000"/>
                          </a:solidFill>
                          <a:effectLst/>
                        </a:rPr>
                        <a:t>Condominio</a:t>
                      </a:r>
                      <a:endParaRPr lang="pt-BR"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solidFill>
                            <a:srgbClr val="FF0000"/>
                          </a:solidFill>
                          <a:effectLst/>
                        </a:rPr>
                        <a:t>R$           354,03</a:t>
                      </a:r>
                      <a:endParaRPr lang="pt-B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00345971"/>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xmlns="" val="2692088289"/>
              </p:ext>
            </p:extLst>
          </p:nvPr>
        </p:nvGraphicFramePr>
        <p:xfrm>
          <a:off x="1928794" y="3929066"/>
          <a:ext cx="5664397" cy="1762779"/>
        </p:xfrm>
        <a:graphic>
          <a:graphicData uri="http://schemas.openxmlformats.org/drawingml/2006/table">
            <a:tbl>
              <a:tblPr>
                <a:tableStyleId>{5C22544A-7EE6-4342-B048-85BDC9FD1C3A}</a:tableStyleId>
              </a:tblPr>
              <a:tblGrid>
                <a:gridCol w="4012970">
                  <a:extLst>
                    <a:ext uri="{9D8B030D-6E8A-4147-A177-3AD203B41FA5}">
                      <a16:colId xmlns:a16="http://schemas.microsoft.com/office/drawing/2014/main" xmlns="" val="829766715"/>
                    </a:ext>
                  </a:extLst>
                </a:gridCol>
                <a:gridCol w="1651427">
                  <a:extLst>
                    <a:ext uri="{9D8B030D-6E8A-4147-A177-3AD203B41FA5}">
                      <a16:colId xmlns:a16="http://schemas.microsoft.com/office/drawing/2014/main" xmlns="" val="2398216342"/>
                    </a:ext>
                  </a:extLst>
                </a:gridCol>
              </a:tblGrid>
              <a:tr h="455622">
                <a:tc gridSpan="2">
                  <a:txBody>
                    <a:bodyPr/>
                    <a:lstStyle/>
                    <a:p>
                      <a:pPr algn="ctr" fontAlgn="b"/>
                      <a:r>
                        <a:rPr lang="pt-BR" sz="1800" b="1" u="none" strike="noStrike" dirty="0">
                          <a:effectLst/>
                        </a:rPr>
                        <a:t>DIVISÃO DA PARCELA</a:t>
                      </a:r>
                      <a:endParaRPr lang="pt-BR" sz="1800" b="1" i="0" u="none" strike="noStrike" dirty="0">
                        <a:solidFill>
                          <a:srgbClr val="FFFFFF"/>
                        </a:solidFill>
                        <a:effectLst/>
                        <a:latin typeface="Calibri" panose="020F0502020204030204" pitchFamily="34" charset="0"/>
                      </a:endParaRPr>
                    </a:p>
                  </a:txBody>
                  <a:tcPr marL="9525" marR="9525" marT="9525" marB="0" anchor="b">
                    <a:solidFill>
                      <a:srgbClr val="FFC000"/>
                    </a:solidFill>
                  </a:tcPr>
                </a:tc>
                <a:tc hMerge="1">
                  <a:txBody>
                    <a:bodyPr/>
                    <a:lstStyle/>
                    <a:p>
                      <a:endParaRPr lang="pt-BR"/>
                    </a:p>
                  </a:txBody>
                  <a:tcPr/>
                </a:tc>
                <a:extLst>
                  <a:ext uri="{0D108BD9-81ED-4DB2-BD59-A6C34878D82A}">
                    <a16:rowId xmlns:a16="http://schemas.microsoft.com/office/drawing/2014/main" xmlns="" val="872900345"/>
                  </a:ext>
                </a:extLst>
              </a:tr>
              <a:tr h="120442">
                <a:tc>
                  <a:txBody>
                    <a:bodyPr/>
                    <a:lstStyle/>
                    <a:p>
                      <a:pPr algn="l" fontAlgn="b"/>
                      <a:r>
                        <a:rPr lang="pt-BR" sz="1800" b="1" u="none" strike="noStrike">
                          <a:effectLst/>
                        </a:rPr>
                        <a:t>Taxa de Condomínio</a:t>
                      </a:r>
                      <a:endParaRPr lang="pt-BR" sz="18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effectLst/>
                        </a:rPr>
                        <a:t>276,60</a:t>
                      </a:r>
                    </a:p>
                  </a:txBody>
                  <a:tcPr marL="9525" marR="9525" marT="9525" marB="0" anchor="b"/>
                </a:tc>
                <a:extLst>
                  <a:ext uri="{0D108BD9-81ED-4DB2-BD59-A6C34878D82A}">
                    <a16:rowId xmlns:a16="http://schemas.microsoft.com/office/drawing/2014/main" xmlns="" val="2832204467"/>
                  </a:ext>
                </a:extLst>
              </a:tr>
              <a:tr h="196637">
                <a:tc>
                  <a:txBody>
                    <a:bodyPr/>
                    <a:lstStyle/>
                    <a:p>
                      <a:pPr algn="l" fontAlgn="b"/>
                      <a:r>
                        <a:rPr lang="pt-BR" sz="1800" b="1" u="none" strike="noStrike" dirty="0">
                          <a:effectLst/>
                        </a:rPr>
                        <a:t>Fundo de Reserva</a:t>
                      </a:r>
                      <a:endParaRPr lang="pt-BR"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effectLst/>
                        </a:rPr>
                        <a:t>35,40</a:t>
                      </a:r>
                      <a:endParaRPr lang="pt-BR"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96274533"/>
                  </a:ext>
                </a:extLst>
              </a:tr>
              <a:tr h="122124">
                <a:tc>
                  <a:txBody>
                    <a:bodyPr/>
                    <a:lstStyle/>
                    <a:p>
                      <a:pPr algn="l" fontAlgn="b"/>
                      <a:r>
                        <a:rPr lang="pt-BR" sz="1800" b="1" u="sng" strike="noStrike" dirty="0">
                          <a:effectLst/>
                        </a:rPr>
                        <a:t>Pagamentos Anteriores</a:t>
                      </a:r>
                      <a:endParaRPr lang="pt-BR" sz="1800" b="1" i="0" u="sng" strike="noStrike" dirty="0">
                        <a:solidFill>
                          <a:srgbClr val="000000"/>
                        </a:solidFill>
                        <a:effectLst/>
                        <a:latin typeface="Calibri" panose="020F0502020204030204" pitchFamily="34" charset="0"/>
                      </a:endParaRPr>
                    </a:p>
                  </a:txBody>
                  <a:tcPr marL="9525" marR="9525" marT="9525" marB="0" anchor="b">
                    <a:solidFill>
                      <a:srgbClr val="92D050"/>
                    </a:solidFill>
                  </a:tcPr>
                </a:tc>
                <a:tc>
                  <a:txBody>
                    <a:bodyPr/>
                    <a:lstStyle/>
                    <a:p>
                      <a:pPr algn="r" fontAlgn="b"/>
                      <a:r>
                        <a:rPr lang="pt-BR" sz="1800" b="1" u="sng" strike="noStrike" dirty="0" smtClean="0">
                          <a:effectLst/>
                        </a:rPr>
                        <a:t>42,03</a:t>
                      </a:r>
                      <a:endParaRPr lang="pt-BR" sz="1800" b="1" i="0" u="sng" strike="noStrike" dirty="0">
                        <a:solidFill>
                          <a:srgbClr val="000000"/>
                        </a:solidFill>
                        <a:effectLst/>
                        <a:latin typeface="Calibri" panose="020F0502020204030204" pitchFamily="34" charset="0"/>
                      </a:endParaRPr>
                    </a:p>
                  </a:txBody>
                  <a:tcPr marL="9525" marR="9525" marT="9525" marB="0" anchor="b">
                    <a:solidFill>
                      <a:srgbClr val="92D050"/>
                    </a:solidFill>
                  </a:tcPr>
                </a:tc>
                <a:extLst>
                  <a:ext uri="{0D108BD9-81ED-4DB2-BD59-A6C34878D82A}">
                    <a16:rowId xmlns:a16="http://schemas.microsoft.com/office/drawing/2014/main" xmlns="" val="2768453298"/>
                  </a:ext>
                </a:extLst>
              </a:tr>
              <a:tr h="455622">
                <a:tc>
                  <a:txBody>
                    <a:bodyPr/>
                    <a:lstStyle/>
                    <a:p>
                      <a:pPr algn="l" fontAlgn="b"/>
                      <a:r>
                        <a:rPr lang="pt-BR" sz="1800" b="1" u="none" strike="noStrike" dirty="0" smtClean="0">
                          <a:solidFill>
                            <a:srgbClr val="FF0000"/>
                          </a:solidFill>
                          <a:effectLst/>
                        </a:rPr>
                        <a:t>Valor </a:t>
                      </a:r>
                      <a:r>
                        <a:rPr lang="pt-BR" sz="1800" b="1" u="none" strike="noStrike" dirty="0">
                          <a:solidFill>
                            <a:srgbClr val="FF0000"/>
                          </a:solidFill>
                          <a:effectLst/>
                        </a:rPr>
                        <a:t>Total da Prestação</a:t>
                      </a:r>
                      <a:endParaRPr lang="pt-BR" sz="18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pt-BR" sz="1800" b="1" u="none" strike="noStrike" dirty="0" smtClean="0">
                          <a:solidFill>
                            <a:srgbClr val="FF0000"/>
                          </a:solidFill>
                          <a:effectLst/>
                        </a:rPr>
                        <a:t>354,03</a:t>
                      </a:r>
                      <a:endParaRPr lang="pt-BR" sz="18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00268804"/>
                  </a:ext>
                </a:extLst>
              </a:tr>
            </a:tbl>
          </a:graphicData>
        </a:graphic>
      </p:graphicFrame>
    </p:spTree>
    <p:extLst>
      <p:ext uri="{BB962C8B-B14F-4D97-AF65-F5344CB8AC3E}">
        <p14:creationId xmlns:p14="http://schemas.microsoft.com/office/powerpoint/2010/main" xmlns="" val="174600668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logo Bosque dos Buritis.png"/>
          <p:cNvPicPr>
            <a:picLocks noChangeAspect="1"/>
          </p:cNvPicPr>
          <p:nvPr/>
        </p:nvPicPr>
        <p:blipFill>
          <a:blip r:embed="rId2"/>
          <a:stretch>
            <a:fillRect/>
          </a:stretch>
        </p:blipFill>
        <p:spPr>
          <a:xfrm>
            <a:off x="3500430" y="285728"/>
            <a:ext cx="2194111" cy="714380"/>
          </a:xfrm>
          <a:prstGeom prst="rect">
            <a:avLst/>
          </a:prstGeom>
        </p:spPr>
      </p:pic>
      <p:sp>
        <p:nvSpPr>
          <p:cNvPr id="6" name="Retângulo 5"/>
          <p:cNvSpPr/>
          <p:nvPr/>
        </p:nvSpPr>
        <p:spPr>
          <a:xfrm>
            <a:off x="1785918" y="2643182"/>
            <a:ext cx="5857916" cy="1446550"/>
          </a:xfrm>
          <a:prstGeom prst="rect">
            <a:avLst/>
          </a:prstGeom>
          <a:noFill/>
        </p:spPr>
        <p:txBody>
          <a:bodyPr wrap="square" lIns="91440" tIns="45720" rIns="91440" bIns="45720">
            <a:spAutoFit/>
          </a:bodyPr>
          <a:lstStyle/>
          <a:p>
            <a:pPr algn="ctr"/>
            <a:r>
              <a:rPr lang="pt-BR" sz="4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ACUMULADO DIVIDAS GESTÃO ANTERIOR</a:t>
            </a:r>
            <a:endParaRPr lang="pt-BR" sz="4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3172</TotalTime>
  <Words>1319</Words>
  <Application>Microsoft Office PowerPoint</Application>
  <PresentationFormat>Apresentação na tela (4:3)</PresentationFormat>
  <Paragraphs>263</Paragraphs>
  <Slides>29</Slides>
  <Notes>0</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ASSEMBLEIA EXTRAORDINARIA 13/06/2018</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ASSEMBLEIA EXTRAORDINARIA</dc:title>
  <dc:creator>Thais</dc:creator>
  <cp:lastModifiedBy>Thais</cp:lastModifiedBy>
  <cp:revision>291</cp:revision>
  <dcterms:created xsi:type="dcterms:W3CDTF">2018-01-06T14:04:17Z</dcterms:created>
  <dcterms:modified xsi:type="dcterms:W3CDTF">2018-06-13T21:53:23Z</dcterms:modified>
</cp:coreProperties>
</file>